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7" r:id="rId2"/>
    <p:sldId id="331" r:id="rId3"/>
    <p:sldId id="396" r:id="rId4"/>
    <p:sldId id="397" r:id="rId5"/>
    <p:sldId id="368" r:id="rId6"/>
    <p:sldId id="369" r:id="rId7"/>
    <p:sldId id="372" r:id="rId8"/>
    <p:sldId id="264" r:id="rId9"/>
    <p:sldId id="332" r:id="rId10"/>
    <p:sldId id="343" r:id="rId11"/>
    <p:sldId id="334" r:id="rId12"/>
    <p:sldId id="258" r:id="rId13"/>
    <p:sldId id="391" r:id="rId14"/>
    <p:sldId id="260" r:id="rId15"/>
    <p:sldId id="348" r:id="rId16"/>
    <p:sldId id="395" r:id="rId17"/>
    <p:sldId id="333" r:id="rId18"/>
    <p:sldId id="342" r:id="rId19"/>
    <p:sldId id="339" r:id="rId20"/>
    <p:sldId id="394" r:id="rId21"/>
    <p:sldId id="393" r:id="rId22"/>
    <p:sldId id="335" r:id="rId23"/>
    <p:sldId id="398" r:id="rId24"/>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Lato Black" panose="020F0502020204030203" pitchFamily="34" charset="0"/>
      <p:bold r:id="rId30"/>
      <p:boldItalic r:id="rId31"/>
    </p:embeddedFont>
    <p:embeddedFont>
      <p:font typeface="Lato Light" panose="020F0502020204030203" pitchFamily="34" charset="0"/>
      <p:regular r:id="rId32"/>
      <p:bold r:id="rId33"/>
      <p:italic r:id="rId34"/>
      <p:boldItalic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7">
          <p15:clr>
            <a:srgbClr val="747775"/>
          </p15:clr>
        </p15:guide>
        <p15:guide id="2" pos="5533">
          <p15:clr>
            <a:srgbClr val="747775"/>
          </p15:clr>
        </p15:guide>
        <p15:guide id="3" pos="227">
          <p15:clr>
            <a:srgbClr val="747775"/>
          </p15:clr>
        </p15:guide>
        <p15:guide id="4" orient="horz" pos="3013">
          <p15:clr>
            <a:srgbClr val="747775"/>
          </p15:clr>
        </p15:guide>
        <p15:guide id="5" orient="horz" pos="1620">
          <p15:clr>
            <a:srgbClr val="747775"/>
          </p15:clr>
        </p15:guide>
        <p15:guide id="6"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iana Salvarani"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1098" y="90"/>
      </p:cViewPr>
      <p:guideLst>
        <p:guide orient="horz" pos="227"/>
        <p:guide pos="5533"/>
        <p:guide pos="227"/>
        <p:guide orient="horz" pos="3013"/>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e13407b4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e13407b4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73;g1e0dd1e6888_1_137:notes">
            <a:extLst>
              <a:ext uri="{FF2B5EF4-FFF2-40B4-BE49-F238E27FC236}">
                <a16:creationId xmlns:a16="http://schemas.microsoft.com/office/drawing/2014/main" id="{29AA534D-3FF7-A881-9817-0BF658211405}"/>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8435" name="Google Shape;74;g1e0dd1e6888_1_137:notes">
            <a:extLst>
              <a:ext uri="{FF2B5EF4-FFF2-40B4-BE49-F238E27FC236}">
                <a16:creationId xmlns:a16="http://schemas.microsoft.com/office/drawing/2014/main" id="{1210BC77-FDB9-3F02-DF7C-3347A3EC333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a:extLst>
              <a:ext uri="{FF2B5EF4-FFF2-40B4-BE49-F238E27FC236}">
                <a16:creationId xmlns:a16="http://schemas.microsoft.com/office/drawing/2014/main" id="{7ACAFF82-2A9B-5090-AA1E-C0BE497F5810}"/>
              </a:ext>
            </a:extLst>
          </p:cNvPr>
          <p:cNvSpPr>
            <a:spLocks noGrp="1" noRot="1" noChangeAspect="1" noChangeArrowheads="1" noTextEdit="1"/>
          </p:cNvSpPr>
          <p:nvPr>
            <p:ph type="sldImg"/>
          </p:nvPr>
        </p:nvSpPr>
        <p:spPr>
          <a:xfrm>
            <a:off x="381000" y="685800"/>
            <a:ext cx="6096000" cy="3429000"/>
          </a:xfrm>
          <a:ln/>
        </p:spPr>
      </p:sp>
      <p:sp>
        <p:nvSpPr>
          <p:cNvPr id="18435" name="Espaço Reservado para Anotações 2">
            <a:extLst>
              <a:ext uri="{FF2B5EF4-FFF2-40B4-BE49-F238E27FC236}">
                <a16:creationId xmlns:a16="http://schemas.microsoft.com/office/drawing/2014/main" id="{D2724C55-E644-AD7A-37EB-5AB1724221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a:t>Exemplo: ONDE AGIR -- trabalho para a secret. de educação de Guarulhos. Para as áreas que a secretaria já tinha selecionado, contamos a quantidade de crianças de 3 a 5 anos que frequenta a escola pública em casa uma das áreas. Mapeamos todas as escolas que tinham vaga para essa população. Contamos as vagas dentro de cada região, comparado ao número total de crianças. Em algumas regiões (rosas) tem mais vaga do que criança. Em parte se explica pq funciona o centro adm de Guarulhos (pais levam filhos para estudar próximo ao trabalho). Região prioritária há um déficit, tem menos vaga do que a demanda de crianças. </a:t>
            </a:r>
          </a:p>
          <a:p>
            <a:endParaRPr lang="pt-BR" altLang="pt-BR"/>
          </a:p>
          <a:p>
            <a:endParaRPr lang="pt-BR" altLang="pt-BR"/>
          </a:p>
        </p:txBody>
      </p:sp>
      <p:sp>
        <p:nvSpPr>
          <p:cNvPr id="18436" name="Espaço Reservado para Número de Slide 3">
            <a:extLst>
              <a:ext uri="{FF2B5EF4-FFF2-40B4-BE49-F238E27FC236}">
                <a16:creationId xmlns:a16="http://schemas.microsoft.com/office/drawing/2014/main" id="{3DB022CF-43BD-4A0D-45C7-04E13AE0DEF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73CE45-0236-4193-8C9A-8909EED9EEB9}" type="slidenum">
              <a:rPr lang="pt-BR" altLang="pt-BR" smtClean="0">
                <a:latin typeface="Tahoma" panose="020B0604030504040204" pitchFamily="34" charset="0"/>
              </a:rPr>
              <a:pPr>
                <a:spcBef>
                  <a:spcPct val="0"/>
                </a:spcBef>
              </a:pPr>
              <a:t>13</a:t>
            </a:fld>
            <a:endParaRPr lang="pt-BR" altLang="pt-BR">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e0dd1e6888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e0dd1e6888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03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16;g1e29569ebd4_23_10:notes">
            <a:extLst>
              <a:ext uri="{FF2B5EF4-FFF2-40B4-BE49-F238E27FC236}">
                <a16:creationId xmlns:a16="http://schemas.microsoft.com/office/drawing/2014/main" id="{C77D77D2-3193-C9DC-C8F1-EC193D61E6D8}"/>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243" name="Google Shape;117;g1e29569ebd4_23_10:notes">
            <a:extLst>
              <a:ext uri="{FF2B5EF4-FFF2-40B4-BE49-F238E27FC236}">
                <a16:creationId xmlns:a16="http://schemas.microsoft.com/office/drawing/2014/main" id="{EE9D1600-014B-BBDE-47E7-A60DD206F9B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5">
            <a:extLst>
              <a:ext uri="{FF2B5EF4-FFF2-40B4-BE49-F238E27FC236}">
                <a16:creationId xmlns:a16="http://schemas.microsoft.com/office/drawing/2014/main" id="{EAB0E7E4-7F7E-0573-9C1D-43109DE78761}"/>
              </a:ext>
            </a:extLst>
          </p:cNvPr>
          <p:cNvSpPr>
            <a:spLocks noGrp="1" noChangeArrowheads="1"/>
          </p:cNvSpPr>
          <p:nvPr>
            <p:ph type="ftr" sz="quarter" idx="10"/>
          </p:nvPr>
        </p:nvSpPr>
        <p:spPr>
          <a:ln/>
        </p:spPr>
        <p:txBody>
          <a:bodyPr/>
          <a:lstStyle>
            <a:lvl1pPr>
              <a:defRPr/>
            </a:lvl1pPr>
          </a:lstStyle>
          <a:p>
            <a:pPr>
              <a:defRPr/>
            </a:pPr>
            <a:endParaRPr lang="pt-BR" altLang="pt-BR"/>
          </a:p>
        </p:txBody>
      </p:sp>
    </p:spTree>
    <p:extLst>
      <p:ext uri="{BB962C8B-B14F-4D97-AF65-F5344CB8AC3E}">
        <p14:creationId xmlns:p14="http://schemas.microsoft.com/office/powerpoint/2010/main" val="28024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p:nvPr/>
        </p:nvSpPr>
        <p:spPr>
          <a:xfrm>
            <a:off x="1459054" y="2097198"/>
            <a:ext cx="56808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800" dirty="0">
                <a:solidFill>
                  <a:srgbClr val="042E6F"/>
                </a:solidFill>
                <a:latin typeface="Lato Black"/>
                <a:ea typeface="Lato Black"/>
                <a:cs typeface="Lato Black"/>
                <a:sym typeface="Lato Black"/>
              </a:rPr>
              <a:t>Centro de Estudos da Metrópole</a:t>
            </a:r>
            <a:endParaRPr sz="2800" dirty="0">
              <a:solidFill>
                <a:srgbClr val="042E6F"/>
              </a:solidFill>
              <a:latin typeface="Lato Black"/>
              <a:ea typeface="Lato Black"/>
              <a:cs typeface="Lato Black"/>
              <a:sym typeface="Lato Black"/>
            </a:endParaRPr>
          </a:p>
        </p:txBody>
      </p:sp>
      <p:sp>
        <p:nvSpPr>
          <p:cNvPr id="73" name="Google Shape;73;p14"/>
          <p:cNvSpPr txBox="1"/>
          <p:nvPr/>
        </p:nvSpPr>
        <p:spPr>
          <a:xfrm>
            <a:off x="3449679" y="2726204"/>
            <a:ext cx="224464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800" dirty="0">
                <a:effectLst/>
                <a:latin typeface="Lato" panose="020F0502020204030203" pitchFamily="34" charset="0"/>
                <a:ea typeface="Lato" panose="020F0502020204030203" pitchFamily="34" charset="0"/>
                <a:cs typeface="Lato" panose="020F0502020204030203" pitchFamily="34" charset="0"/>
              </a:rPr>
              <a:t>Principais </a:t>
            </a:r>
            <a:r>
              <a:rPr lang="pt-BR" sz="1800" kern="100" dirty="0">
                <a:effectLst/>
                <a:latin typeface="Lato" panose="020F0502020204030203" pitchFamily="34" charset="0"/>
                <a:ea typeface="Lato" panose="020F0502020204030203" pitchFamily="34" charset="0"/>
                <a:cs typeface="Lato" panose="020F0502020204030203" pitchFamily="34" charset="0"/>
              </a:rPr>
              <a:t>destaques</a:t>
            </a:r>
            <a:endParaRPr sz="1800" i="1" dirty="0">
              <a:solidFill>
                <a:srgbClr val="777777"/>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74" name="Google Shape;74;p14"/>
          <p:cNvSpPr txBox="1"/>
          <p:nvPr/>
        </p:nvSpPr>
        <p:spPr>
          <a:xfrm>
            <a:off x="7100218" y="3721500"/>
            <a:ext cx="164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b="1" dirty="0">
                <a:solidFill>
                  <a:srgbClr val="042E6F"/>
                </a:solidFill>
                <a:latin typeface="Lato"/>
                <a:ea typeface="Lato"/>
                <a:cs typeface="Lato"/>
                <a:sym typeface="Lato"/>
              </a:rPr>
              <a:t>Eduardo Marques</a:t>
            </a:r>
            <a:endParaRPr b="1" dirty="0">
              <a:solidFill>
                <a:srgbClr val="042E6F"/>
              </a:solidFill>
              <a:latin typeface="Lato"/>
              <a:ea typeface="Lato"/>
              <a:cs typeface="Lato"/>
              <a:sym typeface="Lato"/>
            </a:endParaRPr>
          </a:p>
        </p:txBody>
      </p:sp>
      <p:sp>
        <p:nvSpPr>
          <p:cNvPr id="75" name="Google Shape;75;p14"/>
          <p:cNvSpPr txBox="1"/>
          <p:nvPr/>
        </p:nvSpPr>
        <p:spPr>
          <a:xfrm>
            <a:off x="7144561" y="3971459"/>
            <a:ext cx="1559514"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dirty="0">
                <a:solidFill>
                  <a:schemeClr val="dk1"/>
                </a:solidFill>
                <a:latin typeface="Lato Light"/>
                <a:ea typeface="Lato Light"/>
                <a:cs typeface="Lato Light"/>
                <a:sym typeface="Lato Light"/>
              </a:rPr>
              <a:t>CEM e DCP/USP</a:t>
            </a:r>
            <a:endParaRPr dirty="0">
              <a:solidFill>
                <a:schemeClr val="dk1"/>
              </a:solidFill>
              <a:latin typeface="Lato Light"/>
              <a:ea typeface="Lato Light"/>
              <a:cs typeface="Lato Light"/>
              <a:sym typeface="Lato Light"/>
            </a:endParaRPr>
          </a:p>
        </p:txBody>
      </p:sp>
      <p:pic>
        <p:nvPicPr>
          <p:cNvPr id="78" name="Google Shape;78;p14"/>
          <p:cNvPicPr preferRelativeResize="0"/>
          <p:nvPr/>
        </p:nvPicPr>
        <p:blipFill>
          <a:blip r:embed="rId3">
            <a:alphaModFix/>
          </a:blip>
          <a:stretch>
            <a:fillRect/>
          </a:stretch>
        </p:blipFill>
        <p:spPr>
          <a:xfrm>
            <a:off x="366362" y="284467"/>
            <a:ext cx="1622458" cy="1094753"/>
          </a:xfrm>
          <a:prstGeom prst="rect">
            <a:avLst/>
          </a:prstGeom>
          <a:noFill/>
          <a:ln>
            <a:noFill/>
          </a:ln>
        </p:spPr>
      </p:pic>
      <p:pic>
        <p:nvPicPr>
          <p:cNvPr id="79" name="Google Shape;79;p14"/>
          <p:cNvPicPr preferRelativeResize="0"/>
          <p:nvPr/>
        </p:nvPicPr>
        <p:blipFill>
          <a:blip r:embed="rId4">
            <a:alphaModFix/>
          </a:blip>
          <a:stretch>
            <a:fillRect/>
          </a:stretch>
        </p:blipFill>
        <p:spPr>
          <a:xfrm>
            <a:off x="6820090" y="313902"/>
            <a:ext cx="639528" cy="359999"/>
          </a:xfrm>
          <a:prstGeom prst="rect">
            <a:avLst/>
          </a:prstGeom>
          <a:noFill/>
          <a:ln>
            <a:noFill/>
          </a:ln>
        </p:spPr>
      </p:pic>
      <p:pic>
        <p:nvPicPr>
          <p:cNvPr id="80" name="Google Shape;80;p14"/>
          <p:cNvPicPr preferRelativeResize="0"/>
          <p:nvPr/>
        </p:nvPicPr>
        <p:blipFill>
          <a:blip r:embed="rId5">
            <a:alphaModFix/>
          </a:blip>
          <a:stretch>
            <a:fillRect/>
          </a:stretch>
        </p:blipFill>
        <p:spPr>
          <a:xfrm>
            <a:off x="7768318" y="403901"/>
            <a:ext cx="811200" cy="360000"/>
          </a:xfrm>
          <a:prstGeom prst="rect">
            <a:avLst/>
          </a:prstGeom>
          <a:noFill/>
          <a:ln>
            <a:noFill/>
          </a:ln>
        </p:spPr>
      </p:pic>
      <p:pic>
        <p:nvPicPr>
          <p:cNvPr id="81" name="Google Shape;81;p14"/>
          <p:cNvPicPr preferRelativeResize="0"/>
          <p:nvPr/>
        </p:nvPicPr>
        <p:blipFill>
          <a:blip r:embed="rId6">
            <a:alphaModFix/>
          </a:blip>
          <a:stretch>
            <a:fillRect/>
          </a:stretch>
        </p:blipFill>
        <p:spPr>
          <a:xfrm>
            <a:off x="7269118" y="853900"/>
            <a:ext cx="1310400" cy="36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78;p14">
            <a:extLst>
              <a:ext uri="{FF2B5EF4-FFF2-40B4-BE49-F238E27FC236}">
                <a16:creationId xmlns:a16="http://schemas.microsoft.com/office/drawing/2014/main" id="{1B9F5E24-CE3E-A88B-0167-57BC70E7F946}"/>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
        <p:nvSpPr>
          <p:cNvPr id="4" name="CaixaDeTexto 3">
            <a:extLst>
              <a:ext uri="{FF2B5EF4-FFF2-40B4-BE49-F238E27FC236}">
                <a16:creationId xmlns:a16="http://schemas.microsoft.com/office/drawing/2014/main" id="{4A2C7CD2-9266-4AE5-E07A-7546C161BFC7}"/>
              </a:ext>
            </a:extLst>
          </p:cNvPr>
          <p:cNvSpPr txBox="1"/>
          <p:nvPr/>
        </p:nvSpPr>
        <p:spPr>
          <a:xfrm>
            <a:off x="806550" y="1672637"/>
            <a:ext cx="6965850" cy="1878206"/>
          </a:xfrm>
          <a:prstGeom prst="rect">
            <a:avLst/>
          </a:prstGeom>
          <a:noFill/>
        </p:spPr>
        <p:txBody>
          <a:bodyPr wrap="square">
            <a:spAutoFit/>
          </a:bodyPr>
          <a:lstStyle/>
          <a:p>
            <a:pPr algn="just">
              <a:lnSpc>
                <a:spcPct val="150000"/>
              </a:lnSpc>
            </a:pPr>
            <a:r>
              <a:rPr lang="pt-BR" sz="2000" kern="100" dirty="0">
                <a:latin typeface="Lato" panose="020F0502020204030203" pitchFamily="34" charset="0"/>
                <a:ea typeface="Lato" panose="020F0502020204030203" pitchFamily="34" charset="0"/>
                <a:cs typeface="Lato" panose="020F0502020204030203" pitchFamily="34" charset="0"/>
              </a:rPr>
              <a:t>Impacto:  </a:t>
            </a:r>
          </a:p>
          <a:p>
            <a:pPr algn="just">
              <a:lnSpc>
                <a:spcPct val="150000"/>
              </a:lnSpc>
            </a:pPr>
            <a:endParaRPr lang="pt-BR" sz="2000" kern="100" dirty="0">
              <a:latin typeface="Lato" panose="020F0502020204030203" pitchFamily="34" charset="0"/>
              <a:ea typeface="Lato" panose="020F0502020204030203" pitchFamily="34" charset="0"/>
              <a:cs typeface="Lato" panose="020F0502020204030203" pitchFamily="34" charset="0"/>
            </a:endParaRPr>
          </a:p>
          <a:p>
            <a:pPr algn="just">
              <a:lnSpc>
                <a:spcPct val="150000"/>
              </a:lnSpc>
            </a:pPr>
            <a:r>
              <a:rPr lang="pt-BR" sz="2000" kern="100" dirty="0">
                <a:latin typeface="Lato" panose="020F0502020204030203" pitchFamily="34" charset="0"/>
                <a:ea typeface="Lato" panose="020F0502020204030203" pitchFamily="34" charset="0"/>
                <a:cs typeface="Lato" panose="020F0502020204030203" pitchFamily="34" charset="0"/>
              </a:rPr>
              <a:t>Avanço no conhecimento científico sobre as desigualdades sociais e sobre os efeitos das política na sua redução.</a:t>
            </a:r>
          </a:p>
        </p:txBody>
      </p:sp>
      <p:sp>
        <p:nvSpPr>
          <p:cNvPr id="2" name="Título 1">
            <a:extLst>
              <a:ext uri="{FF2B5EF4-FFF2-40B4-BE49-F238E27FC236}">
                <a16:creationId xmlns:a16="http://schemas.microsoft.com/office/drawing/2014/main" id="{0CB6BCA9-556F-D9A3-EF5A-18A77F037E7D}"/>
              </a:ext>
            </a:extLst>
          </p:cNvPr>
          <p:cNvSpPr txBox="1">
            <a:spLocks/>
          </p:cNvSpPr>
          <p:nvPr/>
        </p:nvSpPr>
        <p:spPr>
          <a:xfrm rot="16200000">
            <a:off x="-521487" y="4104354"/>
            <a:ext cx="1560635" cy="51765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Pesquisa</a:t>
            </a:r>
          </a:p>
        </p:txBody>
      </p:sp>
    </p:spTree>
    <p:extLst>
      <p:ext uri="{BB962C8B-B14F-4D97-AF65-F5344CB8AC3E}">
        <p14:creationId xmlns:p14="http://schemas.microsoft.com/office/powerpoint/2010/main" val="122070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546FF43-2601-23D8-0B99-F7CB91A1C856}"/>
              </a:ext>
            </a:extLst>
          </p:cNvPr>
          <p:cNvSpPr txBox="1"/>
          <p:nvPr/>
        </p:nvSpPr>
        <p:spPr>
          <a:xfrm>
            <a:off x="442562" y="1516380"/>
            <a:ext cx="8549038" cy="3263201"/>
          </a:xfrm>
          <a:prstGeom prst="rect">
            <a:avLst/>
          </a:prstGeom>
          <a:noFill/>
        </p:spPr>
        <p:txBody>
          <a:bodyPr wrap="square">
            <a:spAutoFit/>
          </a:bodyPr>
          <a:lstStyle/>
          <a:p>
            <a:pPr marL="285750" indent="-285750">
              <a:lnSpc>
                <a:spcPct val="150000"/>
              </a:lnSpc>
              <a:buFont typeface="Courier New" panose="02070309020205020404" pitchFamily="49" charset="0"/>
              <a:buChar char="o"/>
            </a:pPr>
            <a:r>
              <a:rPr lang="pt-BR" sz="2000" kern="100" dirty="0">
                <a:latin typeface="Lato" panose="020F0502020204030203" pitchFamily="34" charset="0"/>
                <a:ea typeface="Lato" panose="020F0502020204030203" pitchFamily="34" charset="0"/>
                <a:cs typeface="Lato" panose="020F0502020204030203" pitchFamily="34" charset="0"/>
              </a:rPr>
              <a:t>Produção e disseminação gratuita de bases de dados sobre temas urbanos e sociais – atualmente mais de 220 bases gratuitas</a:t>
            </a:r>
            <a:r>
              <a:rPr lang="en-US" sz="2000" kern="100" dirty="0">
                <a:latin typeface="Lato" panose="020F0502020204030203" pitchFamily="34" charset="0"/>
                <a:ea typeface="Lato" panose="020F0502020204030203" pitchFamily="34" charset="0"/>
                <a:cs typeface="Lato" panose="020F0502020204030203" pitchFamily="34" charset="0"/>
              </a:rPr>
              <a:t>.</a:t>
            </a:r>
            <a:endParaRPr lang="pt-BR" sz="2000" kern="100" dirty="0">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Courier New" panose="02070309020205020404" pitchFamily="49" charset="0"/>
              <a:buChar char="o"/>
            </a:pPr>
            <a:endParaRPr lang="pt-BR" sz="2000" kern="100" dirty="0">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Courier New" panose="02070309020205020404" pitchFamily="49" charset="0"/>
              <a:buChar char="o"/>
            </a:pPr>
            <a:r>
              <a:rPr lang="pt-BR" sz="2000" kern="100" dirty="0">
                <a:latin typeface="Lato" panose="020F0502020204030203" pitchFamily="34" charset="0"/>
                <a:ea typeface="Lato" panose="020F0502020204030203" pitchFamily="34" charset="0"/>
                <a:cs typeface="Lato" panose="020F0502020204030203" pitchFamily="34" charset="0"/>
              </a:rPr>
              <a:t>Criação de sistemas de acesso a dados – atualmente 5 sistemas.</a:t>
            </a:r>
          </a:p>
          <a:p>
            <a:pPr marL="285750" indent="-285750">
              <a:lnSpc>
                <a:spcPct val="150000"/>
              </a:lnSpc>
              <a:buFont typeface="Courier New" panose="02070309020205020404" pitchFamily="49" charset="0"/>
              <a:buChar char="o"/>
            </a:pPr>
            <a:endParaRPr lang="pt-BR" sz="2000" dirty="0">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Courier New" panose="02070309020205020404" pitchFamily="49" charset="0"/>
              <a:buChar char="o"/>
            </a:pPr>
            <a:r>
              <a:rPr lang="pt-BR" sz="2000" kern="100" dirty="0">
                <a:latin typeface="Lato" panose="020F0502020204030203" pitchFamily="34" charset="0"/>
                <a:ea typeface="Lato" panose="020F0502020204030203" pitchFamily="34" charset="0"/>
                <a:cs typeface="Lato" panose="020F0502020204030203" pitchFamily="34" charset="0"/>
              </a:rPr>
              <a:t>Projetos de pesquisa aplicada para políticas públicas – desenvolvemos mais de 45 deles para órgãos públicos municipais, estaduais e federais.</a:t>
            </a:r>
          </a:p>
        </p:txBody>
      </p:sp>
      <p:pic>
        <p:nvPicPr>
          <p:cNvPr id="5" name="Google Shape;78;p14">
            <a:extLst>
              <a:ext uri="{FF2B5EF4-FFF2-40B4-BE49-F238E27FC236}">
                <a16:creationId xmlns:a16="http://schemas.microsoft.com/office/drawing/2014/main" id="{B1929EC8-F796-C570-FFC9-03436D477A88}"/>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
        <p:nvSpPr>
          <p:cNvPr id="7" name="CaixaDeTexto 6">
            <a:extLst>
              <a:ext uri="{FF2B5EF4-FFF2-40B4-BE49-F238E27FC236}">
                <a16:creationId xmlns:a16="http://schemas.microsoft.com/office/drawing/2014/main" id="{58B2F749-BE31-C36E-205D-FF012886B27C}"/>
              </a:ext>
            </a:extLst>
          </p:cNvPr>
          <p:cNvSpPr txBox="1"/>
          <p:nvPr/>
        </p:nvSpPr>
        <p:spPr>
          <a:xfrm>
            <a:off x="2365131" y="615439"/>
            <a:ext cx="4097215" cy="461665"/>
          </a:xfrm>
          <a:prstGeom prst="rect">
            <a:avLst/>
          </a:prstGeom>
          <a:noFill/>
        </p:spPr>
        <p:txBody>
          <a:bodyPr wrap="square">
            <a:spAutoFit/>
          </a:bodyPr>
          <a:lstStyle/>
          <a:p>
            <a:r>
              <a:rPr lang="pt-BR" sz="2400" kern="1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Transferência de Tecnologia</a:t>
            </a:r>
          </a:p>
        </p:txBody>
      </p:sp>
    </p:spTree>
    <p:extLst>
      <p:ext uri="{BB962C8B-B14F-4D97-AF65-F5344CB8AC3E}">
        <p14:creationId xmlns:p14="http://schemas.microsoft.com/office/powerpoint/2010/main" val="301281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oogle Shape;80;p15">
            <a:extLst>
              <a:ext uri="{FF2B5EF4-FFF2-40B4-BE49-F238E27FC236}">
                <a16:creationId xmlns:a16="http://schemas.microsoft.com/office/drawing/2014/main" id="{31FB816C-73C3-804B-A134-51686717E5C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738" y="1"/>
            <a:ext cx="4210262" cy="381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78;p14">
            <a:extLst>
              <a:ext uri="{FF2B5EF4-FFF2-40B4-BE49-F238E27FC236}">
                <a16:creationId xmlns:a16="http://schemas.microsoft.com/office/drawing/2014/main" id="{F9F9349A-1635-7157-FA17-9A1896CE03ED}"/>
              </a:ext>
            </a:extLst>
          </p:cNvPr>
          <p:cNvPicPr preferRelativeResize="0"/>
          <p:nvPr/>
        </p:nvPicPr>
        <p:blipFill>
          <a:blip r:embed="rId4">
            <a:alphaModFix/>
          </a:blip>
          <a:stretch>
            <a:fillRect/>
          </a:stretch>
        </p:blipFill>
        <p:spPr>
          <a:xfrm>
            <a:off x="366362" y="284467"/>
            <a:ext cx="1622458" cy="1094753"/>
          </a:xfrm>
          <a:prstGeom prst="rect">
            <a:avLst/>
          </a:prstGeom>
          <a:noFill/>
          <a:ln>
            <a:noFill/>
          </a:ln>
        </p:spPr>
      </p:pic>
      <p:sp>
        <p:nvSpPr>
          <p:cNvPr id="4" name="Título 1">
            <a:extLst>
              <a:ext uri="{FF2B5EF4-FFF2-40B4-BE49-F238E27FC236}">
                <a16:creationId xmlns:a16="http://schemas.microsoft.com/office/drawing/2014/main" id="{80315A35-D329-05DE-AB17-E6656F74060E}"/>
              </a:ext>
            </a:extLst>
          </p:cNvPr>
          <p:cNvSpPr txBox="1">
            <a:spLocks/>
          </p:cNvSpPr>
          <p:nvPr/>
        </p:nvSpPr>
        <p:spPr>
          <a:xfrm rot="16200000">
            <a:off x="-1128052" y="3505492"/>
            <a:ext cx="2766060" cy="509954"/>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Transferência de tecnologia</a:t>
            </a:r>
          </a:p>
        </p:txBody>
      </p:sp>
      <p:sp>
        <p:nvSpPr>
          <p:cNvPr id="5" name="Google Shape;149;p17">
            <a:extLst>
              <a:ext uri="{FF2B5EF4-FFF2-40B4-BE49-F238E27FC236}">
                <a16:creationId xmlns:a16="http://schemas.microsoft.com/office/drawing/2014/main" id="{2306BCF3-9151-50AC-FCC6-5E99C22B7AE2}"/>
              </a:ext>
            </a:extLst>
          </p:cNvPr>
          <p:cNvSpPr txBox="1"/>
          <p:nvPr/>
        </p:nvSpPr>
        <p:spPr>
          <a:xfrm>
            <a:off x="6458250" y="4037511"/>
            <a:ext cx="2685750" cy="738633"/>
          </a:xfrm>
          <a:prstGeom prst="rect">
            <a:avLst/>
          </a:prstGeom>
          <a:noFill/>
          <a:ln>
            <a:noFill/>
          </a:ln>
        </p:spPr>
        <p:txBody>
          <a:bodyPr spcFirstLastPara="1" wrap="square" lIns="91425" tIns="91425" rIns="91425" bIns="91425" anchor="t" anchorCtr="0">
            <a:spAutoFit/>
          </a:bodyPr>
          <a:lstStyle/>
          <a:p>
            <a:r>
              <a:rPr lang="pt-BR" altLang="pt-BR" sz="1800" b="0" dirty="0">
                <a:solidFill>
                  <a:srgbClr val="042E6F"/>
                </a:solidFill>
                <a:latin typeface="Lato" panose="020F0502020204030203" pitchFamily="34" charset="0"/>
                <a:ea typeface="Lato" panose="020F0502020204030203" pitchFamily="34" charset="0"/>
                <a:cs typeface="Lato" panose="020F0502020204030203" pitchFamily="34" charset="0"/>
                <a:sym typeface="Lato Black" panose="020F0502020204030203" pitchFamily="34" charset="0"/>
              </a:rPr>
              <a:t>Desenvolvendo dados e tecnologias – Laser </a:t>
            </a:r>
            <a:r>
              <a:rPr lang="pt-BR" altLang="pt-BR" sz="1800" dirty="0">
                <a:solidFill>
                  <a:srgbClr val="042E6F"/>
                </a:solidFill>
                <a:latin typeface="Lato" panose="020F0502020204030203" pitchFamily="34" charset="0"/>
                <a:ea typeface="Lato" panose="020F0502020204030203" pitchFamily="34" charset="0"/>
                <a:cs typeface="Lato" panose="020F0502020204030203" pitchFamily="34" charset="0"/>
                <a:sym typeface="Lato Black" panose="020F0502020204030203" pitchFamily="34" charset="0"/>
              </a:rPr>
              <a:t>3D</a:t>
            </a:r>
            <a:endParaRPr lang="pt-BR" altLang="pt-BR" sz="1800" b="0" dirty="0">
              <a:solidFill>
                <a:srgbClr val="042E6F"/>
              </a:solidFill>
              <a:latin typeface="Lato" panose="020F0502020204030203" pitchFamily="34" charset="0"/>
              <a:ea typeface="Lato" panose="020F0502020204030203" pitchFamily="34" charset="0"/>
              <a:cs typeface="Lato" panose="020F0502020204030203" pitchFamily="34" charset="0"/>
              <a:sym typeface="Lato Black" panose="020F0502020204030203" pitchFamily="34" charset="0"/>
            </a:endParaRPr>
          </a:p>
        </p:txBody>
      </p:sp>
      <p:pic>
        <p:nvPicPr>
          <p:cNvPr id="6" name="Google Shape;91;p16">
            <a:extLst>
              <a:ext uri="{FF2B5EF4-FFF2-40B4-BE49-F238E27FC236}">
                <a16:creationId xmlns:a16="http://schemas.microsoft.com/office/drawing/2014/main" id="{2217D526-A83A-FE4A-1544-86DC3D08FD2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591" y="1421219"/>
            <a:ext cx="3394409" cy="36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a:extLst>
              <a:ext uri="{FF2B5EF4-FFF2-40B4-BE49-F238E27FC236}">
                <a16:creationId xmlns:a16="http://schemas.microsoft.com/office/drawing/2014/main" id="{58DE6227-A2BF-43E9-EC1B-0A4C4FAE4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78" r="9886"/>
          <a:stretch>
            <a:fillRect/>
          </a:stretch>
        </p:blipFill>
        <p:spPr bwMode="auto">
          <a:xfrm>
            <a:off x="4245188" y="21432"/>
            <a:ext cx="4898812" cy="351282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Oval 6">
            <a:extLst>
              <a:ext uri="{FF2B5EF4-FFF2-40B4-BE49-F238E27FC236}">
                <a16:creationId xmlns:a16="http://schemas.microsoft.com/office/drawing/2014/main" id="{2D2F4DD2-05D5-0493-3A8E-82BCC8CDD017}"/>
              </a:ext>
            </a:extLst>
          </p:cNvPr>
          <p:cNvSpPr>
            <a:spLocks noChangeArrowheads="1"/>
          </p:cNvSpPr>
          <p:nvPr/>
        </p:nvSpPr>
        <p:spPr bwMode="auto">
          <a:xfrm>
            <a:off x="7110889" y="2209920"/>
            <a:ext cx="1689497" cy="951309"/>
          </a:xfrm>
          <a:prstGeom prst="ellipse">
            <a:avLst/>
          </a:prstGeom>
          <a:noFill/>
          <a:ln w="38100">
            <a:solidFill>
              <a:srgbClr val="013C8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500" b="1">
                <a:solidFill>
                  <a:srgbClr val="00296B"/>
                </a:solidFill>
                <a:latin typeface="Arial" panose="020B0604020202020204" pitchFamily="34" charset="0"/>
              </a:defRPr>
            </a:lvl1pPr>
            <a:lvl2pPr marL="742950" indent="-285750">
              <a:spcBef>
                <a:spcPct val="20000"/>
              </a:spcBef>
              <a:buChar char="–"/>
              <a:defRPr sz="2300">
                <a:solidFill>
                  <a:srgbClr val="00296B"/>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t-BR" altLang="pt-BR" sz="2100" b="0">
              <a:solidFill>
                <a:schemeClr val="tx1"/>
              </a:solidFill>
              <a:latin typeface="Tahoma" panose="020B0604030504040204" pitchFamily="34" charset="0"/>
            </a:endParaRPr>
          </a:p>
        </p:txBody>
      </p:sp>
      <p:sp>
        <p:nvSpPr>
          <p:cNvPr id="17412" name="Line 7">
            <a:extLst>
              <a:ext uri="{FF2B5EF4-FFF2-40B4-BE49-F238E27FC236}">
                <a16:creationId xmlns:a16="http://schemas.microsoft.com/office/drawing/2014/main" id="{22EAE5D5-6C39-982F-DEDB-B3368ED0E998}"/>
              </a:ext>
            </a:extLst>
          </p:cNvPr>
          <p:cNvSpPr>
            <a:spLocks noChangeShapeType="1"/>
          </p:cNvSpPr>
          <p:nvPr/>
        </p:nvSpPr>
        <p:spPr bwMode="auto">
          <a:xfrm flipV="1">
            <a:off x="8241508" y="3364707"/>
            <a:ext cx="7620" cy="679608"/>
          </a:xfrm>
          <a:prstGeom prst="line">
            <a:avLst/>
          </a:prstGeom>
          <a:noFill/>
          <a:ln w="38100">
            <a:solidFill>
              <a:srgbClr val="013C88"/>
            </a:solidFill>
            <a:round/>
            <a:headEnd/>
            <a:tailEnd type="triangle" w="med" len="med"/>
          </a:ln>
          <a:extLst>
            <a:ext uri="{909E8E84-426E-40DD-AFC4-6F175D3DCCD1}">
              <a14:hiddenFill xmlns:a14="http://schemas.microsoft.com/office/drawing/2010/main">
                <a:noFill/>
              </a14:hiddenFill>
            </a:ext>
          </a:extLst>
        </p:spPr>
        <p:txBody>
          <a:bodyPr/>
          <a:lstStyle/>
          <a:p>
            <a:endParaRPr lang="pt-BR" sz="1050"/>
          </a:p>
        </p:txBody>
      </p:sp>
      <p:sp>
        <p:nvSpPr>
          <p:cNvPr id="17413" name="Rectangle 8">
            <a:extLst>
              <a:ext uri="{FF2B5EF4-FFF2-40B4-BE49-F238E27FC236}">
                <a16:creationId xmlns:a16="http://schemas.microsoft.com/office/drawing/2014/main" id="{5DA026D4-974D-D864-4C03-99E2AFC58542}"/>
              </a:ext>
            </a:extLst>
          </p:cNvPr>
          <p:cNvSpPr>
            <a:spLocks noChangeArrowheads="1"/>
          </p:cNvSpPr>
          <p:nvPr/>
        </p:nvSpPr>
        <p:spPr bwMode="auto">
          <a:xfrm>
            <a:off x="7584044" y="4044315"/>
            <a:ext cx="1295400" cy="6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500" b="1">
                <a:solidFill>
                  <a:srgbClr val="00296B"/>
                </a:solidFill>
                <a:latin typeface="Arial" panose="020B0604020202020204" pitchFamily="34" charset="0"/>
              </a:defRPr>
            </a:lvl1pPr>
            <a:lvl2pPr marL="742950" indent="-285750">
              <a:spcBef>
                <a:spcPct val="20000"/>
              </a:spcBef>
              <a:buChar char="–"/>
              <a:defRPr sz="2300">
                <a:solidFill>
                  <a:srgbClr val="00296B"/>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Região </a:t>
            </a:r>
          </a:p>
          <a:p>
            <a:pPr algn="ctr" eaLnBrk="1" hangingPunct="1">
              <a:spcBef>
                <a:spcPct val="0"/>
              </a:spcBef>
              <a:buFontTx/>
              <a:buNone/>
            </a:pPr>
            <a:r>
              <a:rPr lang="pt-BR" altLang="pt-BR" sz="1800" b="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Prioritária</a:t>
            </a:r>
          </a:p>
        </p:txBody>
      </p:sp>
      <p:pic>
        <p:nvPicPr>
          <p:cNvPr id="2" name="Google Shape;78;p14">
            <a:extLst>
              <a:ext uri="{FF2B5EF4-FFF2-40B4-BE49-F238E27FC236}">
                <a16:creationId xmlns:a16="http://schemas.microsoft.com/office/drawing/2014/main" id="{2DF87D89-E698-7566-DF19-63C90D841E3F}"/>
              </a:ext>
            </a:extLst>
          </p:cNvPr>
          <p:cNvPicPr preferRelativeResize="0"/>
          <p:nvPr/>
        </p:nvPicPr>
        <p:blipFill>
          <a:blip r:embed="rId4">
            <a:alphaModFix/>
          </a:blip>
          <a:stretch>
            <a:fillRect/>
          </a:stretch>
        </p:blipFill>
        <p:spPr>
          <a:xfrm>
            <a:off x="366362" y="284467"/>
            <a:ext cx="1622458" cy="1094753"/>
          </a:xfrm>
          <a:prstGeom prst="rect">
            <a:avLst/>
          </a:prstGeom>
          <a:noFill/>
          <a:ln>
            <a:noFill/>
          </a:ln>
        </p:spPr>
      </p:pic>
      <p:sp>
        <p:nvSpPr>
          <p:cNvPr id="4" name="Título 1">
            <a:extLst>
              <a:ext uri="{FF2B5EF4-FFF2-40B4-BE49-F238E27FC236}">
                <a16:creationId xmlns:a16="http://schemas.microsoft.com/office/drawing/2014/main" id="{85A3BC5E-788B-5C4A-53AC-F6D25A65481F}"/>
              </a:ext>
            </a:extLst>
          </p:cNvPr>
          <p:cNvSpPr txBox="1">
            <a:spLocks/>
          </p:cNvSpPr>
          <p:nvPr/>
        </p:nvSpPr>
        <p:spPr>
          <a:xfrm rot="16200000">
            <a:off x="-1128052" y="3505492"/>
            <a:ext cx="2766060" cy="509954"/>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Transferência de tecnologia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sldNum" idx="12"/>
          </p:nvPr>
        </p:nvSpPr>
        <p:spPr>
          <a:xfrm>
            <a:off x="8476499" y="326400"/>
            <a:ext cx="383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sz="1200">
                <a:solidFill>
                  <a:srgbClr val="777777"/>
                </a:solidFill>
                <a:latin typeface="Lato Black"/>
                <a:ea typeface="Lato Black"/>
                <a:cs typeface="Lato Black"/>
                <a:sym typeface="Lato Black"/>
              </a:rPr>
              <a:t>14</a:t>
            </a:fld>
            <a:endParaRPr sz="1200">
              <a:solidFill>
                <a:srgbClr val="777777"/>
              </a:solidFill>
              <a:latin typeface="Lato Black"/>
              <a:ea typeface="Lato Black"/>
              <a:cs typeface="Lato Black"/>
              <a:sym typeface="Lato Black"/>
            </a:endParaRPr>
          </a:p>
        </p:txBody>
      </p:sp>
      <p:pic>
        <p:nvPicPr>
          <p:cNvPr id="147" name="Google Shape;147;p17"/>
          <p:cNvPicPr preferRelativeResize="0"/>
          <p:nvPr/>
        </p:nvPicPr>
        <p:blipFill rotWithShape="1">
          <a:blip r:embed="rId3">
            <a:alphaModFix/>
          </a:blip>
          <a:srcRect/>
          <a:stretch/>
        </p:blipFill>
        <p:spPr>
          <a:xfrm>
            <a:off x="4322598" y="0"/>
            <a:ext cx="4821403" cy="5143498"/>
          </a:xfrm>
          <a:prstGeom prst="rect">
            <a:avLst/>
          </a:prstGeom>
          <a:noFill/>
          <a:ln>
            <a:noFill/>
          </a:ln>
        </p:spPr>
      </p:pic>
      <p:sp>
        <p:nvSpPr>
          <p:cNvPr id="150" name="Google Shape;150;p17"/>
          <p:cNvSpPr txBox="1"/>
          <p:nvPr/>
        </p:nvSpPr>
        <p:spPr>
          <a:xfrm>
            <a:off x="1341120" y="4174532"/>
            <a:ext cx="2981478" cy="738633"/>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it" sz="1800" dirty="0">
                <a:solidFill>
                  <a:schemeClr val="accent1">
                    <a:lumMod val="50000"/>
                  </a:schemeClr>
                </a:solidFill>
                <a:latin typeface="Lato"/>
                <a:ea typeface="Lato"/>
                <a:cs typeface="Lato"/>
                <a:sym typeface="Lato"/>
              </a:rPr>
              <a:t>Aglomerados subnormais e assentamentos precários</a:t>
            </a:r>
            <a:endParaRPr sz="1800" dirty="0">
              <a:solidFill>
                <a:schemeClr val="accent1">
                  <a:lumMod val="50000"/>
                </a:schemeClr>
              </a:solidFill>
              <a:latin typeface="Lato"/>
              <a:ea typeface="Lato"/>
              <a:cs typeface="Lato"/>
              <a:sym typeface="Lato"/>
            </a:endParaRPr>
          </a:p>
        </p:txBody>
      </p:sp>
      <p:pic>
        <p:nvPicPr>
          <p:cNvPr id="2" name="Google Shape;78;p14">
            <a:extLst>
              <a:ext uri="{FF2B5EF4-FFF2-40B4-BE49-F238E27FC236}">
                <a16:creationId xmlns:a16="http://schemas.microsoft.com/office/drawing/2014/main" id="{D798D797-9E28-9A03-5C0C-908C4ACA1A05}"/>
              </a:ext>
            </a:extLst>
          </p:cNvPr>
          <p:cNvPicPr preferRelativeResize="0"/>
          <p:nvPr/>
        </p:nvPicPr>
        <p:blipFill>
          <a:blip r:embed="rId4">
            <a:alphaModFix/>
          </a:blip>
          <a:stretch>
            <a:fillRect/>
          </a:stretch>
        </p:blipFill>
        <p:spPr>
          <a:xfrm>
            <a:off x="366362" y="284467"/>
            <a:ext cx="1622458" cy="1094753"/>
          </a:xfrm>
          <a:prstGeom prst="rect">
            <a:avLst/>
          </a:prstGeom>
          <a:noFill/>
          <a:ln>
            <a:noFill/>
          </a:ln>
        </p:spPr>
      </p:pic>
      <p:sp>
        <p:nvSpPr>
          <p:cNvPr id="4" name="Título 1">
            <a:extLst>
              <a:ext uri="{FF2B5EF4-FFF2-40B4-BE49-F238E27FC236}">
                <a16:creationId xmlns:a16="http://schemas.microsoft.com/office/drawing/2014/main" id="{33AC0C6B-AE45-AD5E-F96E-478D8FE220AD}"/>
              </a:ext>
            </a:extLst>
          </p:cNvPr>
          <p:cNvSpPr txBox="1">
            <a:spLocks/>
          </p:cNvSpPr>
          <p:nvPr/>
        </p:nvSpPr>
        <p:spPr>
          <a:xfrm rot="16200000">
            <a:off x="-1128052" y="3505492"/>
            <a:ext cx="2766060" cy="509954"/>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Transferência de tecnologia</a:t>
            </a:r>
          </a:p>
        </p:txBody>
      </p:sp>
    </p:spTree>
    <p:extLst>
      <p:ext uri="{BB962C8B-B14F-4D97-AF65-F5344CB8AC3E}">
        <p14:creationId xmlns:p14="http://schemas.microsoft.com/office/powerpoint/2010/main" val="39513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121;p19">
            <a:extLst>
              <a:ext uri="{FF2B5EF4-FFF2-40B4-BE49-F238E27FC236}">
                <a16:creationId xmlns:a16="http://schemas.microsoft.com/office/drawing/2014/main" id="{39A9E315-1EAF-77E1-1937-058B291FF7EF}"/>
              </a:ext>
            </a:extLst>
          </p:cNvPr>
          <p:cNvSpPr txBox="1">
            <a:spLocks noChangeArrowheads="1"/>
          </p:cNvSpPr>
          <p:nvPr/>
        </p:nvSpPr>
        <p:spPr bwMode="auto">
          <a:xfrm>
            <a:off x="6535973" y="3067993"/>
            <a:ext cx="2347596" cy="9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9" tIns="68569" rIns="68569" bIns="68569">
            <a:spAutoFit/>
          </a:bodyPr>
          <a:lstStyle>
            <a:lvl1pPr>
              <a:spcBef>
                <a:spcPct val="20000"/>
              </a:spcBef>
              <a:buChar char="•"/>
              <a:defRPr sz="2500" b="1">
                <a:solidFill>
                  <a:srgbClr val="00296B"/>
                </a:solidFill>
                <a:latin typeface="Arial" panose="020B0604020202020204" pitchFamily="34" charset="0"/>
              </a:defRPr>
            </a:lvl1pPr>
            <a:lvl2pPr marL="742950" indent="-285750">
              <a:spcBef>
                <a:spcPct val="20000"/>
              </a:spcBef>
              <a:buChar char="–"/>
              <a:defRPr sz="2300">
                <a:solidFill>
                  <a:srgbClr val="00296B"/>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pt-BR" altLang="pt-BR" sz="1800" b="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Lato Black" panose="020F0502020204030203" pitchFamily="34" charset="0"/>
              </a:rPr>
              <a:t>Desenvolvimento de aplicativos interativos de acesso a dados</a:t>
            </a:r>
          </a:p>
        </p:txBody>
      </p:sp>
      <p:sp>
        <p:nvSpPr>
          <p:cNvPr id="9220" name="Retângulo 4">
            <a:extLst>
              <a:ext uri="{FF2B5EF4-FFF2-40B4-BE49-F238E27FC236}">
                <a16:creationId xmlns:a16="http://schemas.microsoft.com/office/drawing/2014/main" id="{92CBDFD0-B556-6A37-C452-01152CF2C9C5}"/>
              </a:ext>
            </a:extLst>
          </p:cNvPr>
          <p:cNvSpPr>
            <a:spLocks noChangeArrowheads="1"/>
          </p:cNvSpPr>
          <p:nvPr/>
        </p:nvSpPr>
        <p:spPr bwMode="auto">
          <a:xfrm>
            <a:off x="6407944" y="638175"/>
            <a:ext cx="1593056" cy="22502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500" b="1">
                <a:solidFill>
                  <a:srgbClr val="00296B"/>
                </a:solidFill>
                <a:latin typeface="Arial" panose="020B0604020202020204" pitchFamily="34" charset="0"/>
              </a:defRPr>
            </a:lvl1pPr>
            <a:lvl2pPr marL="742950" indent="-285750">
              <a:spcBef>
                <a:spcPct val="20000"/>
              </a:spcBef>
              <a:buChar char="–"/>
              <a:defRPr sz="2300">
                <a:solidFill>
                  <a:srgbClr val="00296B"/>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t-BR" altLang="pt-BR" sz="2100" b="0">
              <a:solidFill>
                <a:schemeClr val="tx1"/>
              </a:solidFill>
              <a:latin typeface="Tahoma" panose="020B0604030504040204" pitchFamily="34" charset="0"/>
            </a:endParaRPr>
          </a:p>
        </p:txBody>
      </p:sp>
      <p:pic>
        <p:nvPicPr>
          <p:cNvPr id="9221" name="Imagem 3">
            <a:extLst>
              <a:ext uri="{FF2B5EF4-FFF2-40B4-BE49-F238E27FC236}">
                <a16:creationId xmlns:a16="http://schemas.microsoft.com/office/drawing/2014/main" id="{AF8FF689-AEE5-6096-01D3-7878A7DCF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962" b="5901"/>
          <a:stretch>
            <a:fillRect/>
          </a:stretch>
        </p:blipFill>
        <p:spPr bwMode="auto">
          <a:xfrm>
            <a:off x="3421968" y="0"/>
            <a:ext cx="5722031" cy="270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78;p14">
            <a:extLst>
              <a:ext uri="{FF2B5EF4-FFF2-40B4-BE49-F238E27FC236}">
                <a16:creationId xmlns:a16="http://schemas.microsoft.com/office/drawing/2014/main" id="{1B828966-FA9A-1B83-0D24-9654F371D3B7}"/>
              </a:ext>
            </a:extLst>
          </p:cNvPr>
          <p:cNvPicPr preferRelativeResize="0"/>
          <p:nvPr/>
        </p:nvPicPr>
        <p:blipFill>
          <a:blip r:embed="rId4">
            <a:alphaModFix/>
          </a:blip>
          <a:stretch>
            <a:fillRect/>
          </a:stretch>
        </p:blipFill>
        <p:spPr>
          <a:xfrm>
            <a:off x="366362" y="284467"/>
            <a:ext cx="1622458" cy="1094753"/>
          </a:xfrm>
          <a:prstGeom prst="rect">
            <a:avLst/>
          </a:prstGeom>
          <a:noFill/>
          <a:ln>
            <a:noFill/>
          </a:ln>
        </p:spPr>
      </p:pic>
      <p:grpSp>
        <p:nvGrpSpPr>
          <p:cNvPr id="6" name="Agrupar 5">
            <a:extLst>
              <a:ext uri="{FF2B5EF4-FFF2-40B4-BE49-F238E27FC236}">
                <a16:creationId xmlns:a16="http://schemas.microsoft.com/office/drawing/2014/main" id="{2D57EE7F-AEA6-011E-0BCB-28427A7546BE}"/>
              </a:ext>
            </a:extLst>
          </p:cNvPr>
          <p:cNvGrpSpPr/>
          <p:nvPr/>
        </p:nvGrpSpPr>
        <p:grpSpPr>
          <a:xfrm>
            <a:off x="580290" y="2039812"/>
            <a:ext cx="4484077" cy="3109361"/>
            <a:chOff x="1637158" y="1630199"/>
            <a:chExt cx="5970038" cy="3508538"/>
          </a:xfrm>
        </p:grpSpPr>
        <p:pic>
          <p:nvPicPr>
            <p:cNvPr id="7" name="Imagem 6">
              <a:extLst>
                <a:ext uri="{FF2B5EF4-FFF2-40B4-BE49-F238E27FC236}">
                  <a16:creationId xmlns:a16="http://schemas.microsoft.com/office/drawing/2014/main" id="{D7B5C961-565D-439E-808E-76F00D3E12DE}"/>
                </a:ext>
              </a:extLst>
            </p:cNvPr>
            <p:cNvPicPr>
              <a:picLocks noChangeAspect="1"/>
            </p:cNvPicPr>
            <p:nvPr/>
          </p:nvPicPr>
          <p:blipFill>
            <a:blip r:embed="rId5"/>
            <a:stretch>
              <a:fillRect/>
            </a:stretch>
          </p:blipFill>
          <p:spPr>
            <a:xfrm>
              <a:off x="3626859" y="1630199"/>
              <a:ext cx="1990110" cy="3494036"/>
            </a:xfrm>
            <a:prstGeom prst="rect">
              <a:avLst/>
            </a:prstGeom>
          </p:spPr>
        </p:pic>
        <p:pic>
          <p:nvPicPr>
            <p:cNvPr id="8" name="Imagem 7" descr="Mapa&#10;&#10;Descrição gerada automaticamente">
              <a:extLst>
                <a:ext uri="{FF2B5EF4-FFF2-40B4-BE49-F238E27FC236}">
                  <a16:creationId xmlns:a16="http://schemas.microsoft.com/office/drawing/2014/main" id="{3665BC04-AC39-E258-E439-0057FECBB76E}"/>
                </a:ext>
              </a:extLst>
            </p:cNvPr>
            <p:cNvPicPr>
              <a:picLocks noChangeAspect="1"/>
            </p:cNvPicPr>
            <p:nvPr/>
          </p:nvPicPr>
          <p:blipFill>
            <a:blip r:embed="rId6"/>
            <a:stretch>
              <a:fillRect/>
            </a:stretch>
          </p:blipFill>
          <p:spPr>
            <a:xfrm>
              <a:off x="1637158" y="1630199"/>
              <a:ext cx="1989583" cy="3493111"/>
            </a:xfrm>
            <a:prstGeom prst="rect">
              <a:avLst/>
            </a:prstGeom>
          </p:spPr>
        </p:pic>
        <p:pic>
          <p:nvPicPr>
            <p:cNvPr id="9" name="Imagem 8" descr="Uma imagem contendo Mapa&#10;&#10;Descrição gerada automaticamente">
              <a:extLst>
                <a:ext uri="{FF2B5EF4-FFF2-40B4-BE49-F238E27FC236}">
                  <a16:creationId xmlns:a16="http://schemas.microsoft.com/office/drawing/2014/main" id="{99DB62B1-2E8C-FE97-47D2-97BF9E081945}"/>
                </a:ext>
              </a:extLst>
            </p:cNvPr>
            <p:cNvPicPr>
              <a:picLocks noChangeAspect="1"/>
            </p:cNvPicPr>
            <p:nvPr/>
          </p:nvPicPr>
          <p:blipFill>
            <a:blip r:embed="rId7"/>
            <a:stretch>
              <a:fillRect/>
            </a:stretch>
          </p:blipFill>
          <p:spPr>
            <a:xfrm>
              <a:off x="5617086" y="1630199"/>
              <a:ext cx="1990110" cy="3508538"/>
            </a:xfrm>
            <a:prstGeom prst="rect">
              <a:avLst/>
            </a:prstGeom>
          </p:spPr>
        </p:pic>
      </p:grpSp>
      <p:sp>
        <p:nvSpPr>
          <p:cNvPr id="10" name="Título 1">
            <a:extLst>
              <a:ext uri="{FF2B5EF4-FFF2-40B4-BE49-F238E27FC236}">
                <a16:creationId xmlns:a16="http://schemas.microsoft.com/office/drawing/2014/main" id="{FA0A92BA-7693-C23E-3EF3-41AAB4CE1560}"/>
              </a:ext>
            </a:extLst>
          </p:cNvPr>
          <p:cNvSpPr txBox="1">
            <a:spLocks/>
          </p:cNvSpPr>
          <p:nvPr/>
        </p:nvSpPr>
        <p:spPr>
          <a:xfrm rot="16200000">
            <a:off x="-1162047" y="3539488"/>
            <a:ext cx="2766060" cy="441961"/>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Transferência de tecnologia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4854FB6-130F-4F9C-ED03-7F3F4DE64BC7}"/>
              </a:ext>
            </a:extLst>
          </p:cNvPr>
          <p:cNvSpPr txBox="1"/>
          <p:nvPr/>
        </p:nvSpPr>
        <p:spPr>
          <a:xfrm>
            <a:off x="1004961" y="1657649"/>
            <a:ext cx="7337182" cy="2032095"/>
          </a:xfrm>
          <a:prstGeom prst="rect">
            <a:avLst/>
          </a:prstGeom>
          <a:noFill/>
        </p:spPr>
        <p:txBody>
          <a:bodyPr wrap="square">
            <a:spAutoFit/>
          </a:bodyPr>
          <a:lstStyle/>
          <a:p>
            <a:r>
              <a:rPr lang="pt-BR" sz="2000" kern="100" dirty="0">
                <a:latin typeface="Lato" panose="020F0502020204030203" pitchFamily="34" charset="0"/>
                <a:ea typeface="Lato" panose="020F0502020204030203" pitchFamily="34" charset="0"/>
                <a:cs typeface="Lato" panose="020F0502020204030203" pitchFamily="34" charset="0"/>
              </a:rPr>
              <a:t>Impacto: </a:t>
            </a:r>
          </a:p>
          <a:p>
            <a:pPr algn="just"/>
            <a:endParaRPr lang="pt-BR" sz="2000" kern="100" dirty="0">
              <a:latin typeface="Lato" panose="020F0502020204030203" pitchFamily="34" charset="0"/>
              <a:ea typeface="Lato" panose="020F0502020204030203" pitchFamily="34" charset="0"/>
              <a:cs typeface="Lato" panose="020F0502020204030203" pitchFamily="34" charset="0"/>
            </a:endParaRPr>
          </a:p>
          <a:p>
            <a:pPr algn="just">
              <a:lnSpc>
                <a:spcPct val="150000"/>
              </a:lnSpc>
            </a:pPr>
            <a:r>
              <a:rPr lang="pt-BR" sz="2000" kern="100" dirty="0">
                <a:latin typeface="Lato" panose="020F0502020204030203" pitchFamily="34" charset="0"/>
                <a:ea typeface="Lato" panose="020F0502020204030203" pitchFamily="34" charset="0"/>
                <a:cs typeface="Lato" panose="020F0502020204030203" pitchFamily="34" charset="0"/>
              </a:rPr>
              <a:t>Disseminação de dados, incentivo a pesquisas neles embasadas,  melhora dos debates acadêmicos e intenso assessoramento de políticas públicas.</a:t>
            </a:r>
          </a:p>
        </p:txBody>
      </p:sp>
      <p:pic>
        <p:nvPicPr>
          <p:cNvPr id="5" name="Google Shape;78;p14">
            <a:extLst>
              <a:ext uri="{FF2B5EF4-FFF2-40B4-BE49-F238E27FC236}">
                <a16:creationId xmlns:a16="http://schemas.microsoft.com/office/drawing/2014/main" id="{B8BBD549-1CD8-939E-D56C-DF3740CAE833}"/>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
        <p:nvSpPr>
          <p:cNvPr id="3" name="Título 1">
            <a:extLst>
              <a:ext uri="{FF2B5EF4-FFF2-40B4-BE49-F238E27FC236}">
                <a16:creationId xmlns:a16="http://schemas.microsoft.com/office/drawing/2014/main" id="{6901E212-216C-CAAE-D7C2-6EC9D9A4EA98}"/>
              </a:ext>
            </a:extLst>
          </p:cNvPr>
          <p:cNvSpPr txBox="1">
            <a:spLocks/>
          </p:cNvSpPr>
          <p:nvPr/>
        </p:nvSpPr>
        <p:spPr>
          <a:xfrm rot="16200000">
            <a:off x="-1128052" y="3505492"/>
            <a:ext cx="2766060" cy="509954"/>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Transferência de tecnologia</a:t>
            </a:r>
          </a:p>
        </p:txBody>
      </p:sp>
    </p:spTree>
    <p:extLst>
      <p:ext uri="{BB962C8B-B14F-4D97-AF65-F5344CB8AC3E}">
        <p14:creationId xmlns:p14="http://schemas.microsoft.com/office/powerpoint/2010/main" val="406910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4FA3154-5AB9-7306-601E-440439BF7D01}"/>
              </a:ext>
            </a:extLst>
          </p:cNvPr>
          <p:cNvSpPr txBox="1"/>
          <p:nvPr/>
        </p:nvSpPr>
        <p:spPr>
          <a:xfrm>
            <a:off x="518746" y="1634197"/>
            <a:ext cx="8150469" cy="2801536"/>
          </a:xfrm>
          <a:prstGeom prst="rect">
            <a:avLst/>
          </a:prstGeom>
          <a:noFill/>
        </p:spPr>
        <p:txBody>
          <a:bodyPr wrap="square">
            <a:spAutoFit/>
          </a:bodyPr>
          <a:lstStyle/>
          <a:p>
            <a:pPr algn="just">
              <a:lnSpc>
                <a:spcPct val="150000"/>
              </a:lnSpc>
            </a:pPr>
            <a:r>
              <a:rPr lang="pt-BR" sz="2000" kern="100" dirty="0">
                <a:latin typeface="Lato" panose="020F0502020204030203" pitchFamily="34" charset="0"/>
                <a:ea typeface="Lato" panose="020F0502020204030203" pitchFamily="34" charset="0"/>
                <a:cs typeface="Lato" panose="020F0502020204030203" pitchFamily="34" charset="0"/>
              </a:rPr>
              <a:t>Ao longo do tempo criamos uma revista eletrônica, documentários, projetos para escolas, bancos bibliográficos, dentre outros. </a:t>
            </a:r>
          </a:p>
          <a:p>
            <a:pPr algn="just">
              <a:lnSpc>
                <a:spcPct val="150000"/>
              </a:lnSpc>
            </a:pPr>
            <a:endParaRPr lang="pt-BR" sz="2000" kern="100" dirty="0">
              <a:latin typeface="Lato" panose="020F0502020204030203" pitchFamily="34" charset="0"/>
              <a:ea typeface="Lato" panose="020F0502020204030203" pitchFamily="34" charset="0"/>
              <a:cs typeface="Lato" panose="020F0502020204030203" pitchFamily="34" charset="0"/>
            </a:endParaRPr>
          </a:p>
          <a:p>
            <a:pPr algn="just">
              <a:lnSpc>
                <a:spcPct val="150000"/>
              </a:lnSpc>
            </a:pPr>
            <a:r>
              <a:rPr lang="pt-BR" sz="2000" kern="100" dirty="0">
                <a:effectLst/>
                <a:latin typeface="Lato" panose="020F0502020204030203" pitchFamily="34" charset="0"/>
                <a:ea typeface="Lato" panose="020F0502020204030203" pitchFamily="34" charset="0"/>
                <a:cs typeface="Lato" panose="020F0502020204030203" pitchFamily="34" charset="0"/>
              </a:rPr>
              <a:t>Atualmente, presença constante nas mídias sociais,</a:t>
            </a:r>
            <a:r>
              <a:rPr lang="en-US" sz="2000" dirty="0">
                <a:effectLst/>
                <a:latin typeface="Lato" panose="020F0502020204030203" pitchFamily="34" charset="0"/>
                <a:ea typeface="Lato" panose="020F0502020204030203" pitchFamily="34" charset="0"/>
                <a:cs typeface="Lato" panose="020F0502020204030203" pitchFamily="34" charset="0"/>
              </a:rPr>
              <a:t> </a:t>
            </a:r>
            <a:r>
              <a:rPr lang="pt-BR" sz="2000" dirty="0">
                <a:effectLst/>
                <a:latin typeface="Lato" panose="020F0502020204030203" pitchFamily="34" charset="0"/>
                <a:ea typeface="Lato" panose="020F0502020204030203" pitchFamily="34" charset="0"/>
                <a:cs typeface="Lato" panose="020F0502020204030203" pitchFamily="34" charset="0"/>
              </a:rPr>
              <a:t>ativo</a:t>
            </a:r>
            <a:r>
              <a:rPr lang="en-US" sz="2000" dirty="0">
                <a:effectLst/>
                <a:latin typeface="Lato" panose="020F0502020204030203" pitchFamily="34" charset="0"/>
                <a:ea typeface="Lato" panose="020F0502020204030203" pitchFamily="34" charset="0"/>
                <a:cs typeface="Lato" panose="020F0502020204030203" pitchFamily="34" charset="0"/>
              </a:rPr>
              <a:t> webs</a:t>
            </a:r>
            <a:r>
              <a:rPr lang="en-US" sz="2000" dirty="0">
                <a:latin typeface="Lato" panose="020F0502020204030203" pitchFamily="34" charset="0"/>
                <a:ea typeface="Lato" panose="020F0502020204030203" pitchFamily="34" charset="0"/>
                <a:cs typeface="Lato" panose="020F0502020204030203" pitchFamily="34" charset="0"/>
              </a:rPr>
              <a:t>ite (160.000 </a:t>
            </a:r>
            <a:r>
              <a:rPr lang="pt-BR" sz="2000" dirty="0">
                <a:latin typeface="Lato" panose="020F0502020204030203" pitchFamily="34" charset="0"/>
                <a:ea typeface="Lato" panose="020F0502020204030203" pitchFamily="34" charset="0"/>
                <a:cs typeface="Lato" panose="020F0502020204030203" pitchFamily="34" charset="0"/>
              </a:rPr>
              <a:t>acessos em </a:t>
            </a:r>
            <a:r>
              <a:rPr lang="en-US" sz="2000" dirty="0">
                <a:latin typeface="Lato" panose="020F0502020204030203" pitchFamily="34" charset="0"/>
                <a:ea typeface="Lato" panose="020F0502020204030203" pitchFamily="34" charset="0"/>
                <a:cs typeface="Lato" panose="020F0502020204030203" pitchFamily="34" charset="0"/>
              </a:rPr>
              <a:t>12 meses), newsletter, </a:t>
            </a:r>
            <a:r>
              <a:rPr lang="en-US" sz="2000" kern="100" dirty="0">
                <a:latin typeface="Lato" panose="020F0502020204030203" pitchFamily="34" charset="0"/>
                <a:ea typeface="Lato" panose="020F0502020204030203" pitchFamily="34" charset="0"/>
                <a:cs typeface="Lato" panose="020F0502020204030203" pitchFamily="34" charset="0"/>
              </a:rPr>
              <a:t>podcasts, s</a:t>
            </a:r>
            <a:r>
              <a:rPr lang="pt-BR" sz="2000" kern="100" dirty="0" err="1">
                <a:latin typeface="Lato" panose="020F0502020204030203" pitchFamily="34" charset="0"/>
                <a:ea typeface="Lato" panose="020F0502020204030203" pitchFamily="34" charset="0"/>
                <a:cs typeface="Lato" panose="020F0502020204030203" pitchFamily="34" charset="0"/>
              </a:rPr>
              <a:t>eminários</a:t>
            </a:r>
            <a:r>
              <a:rPr lang="pt-BR" sz="2000" kern="100" dirty="0">
                <a:latin typeface="Lato" panose="020F0502020204030203" pitchFamily="34" charset="0"/>
                <a:ea typeface="Lato" panose="020F0502020204030203" pitchFamily="34" charset="0"/>
                <a:cs typeface="Lato" panose="020F0502020204030203" pitchFamily="34" charset="0"/>
              </a:rPr>
              <a:t> e intensa relação com a mídia, incluindo projeto com o Nexo Jornal.</a:t>
            </a:r>
          </a:p>
        </p:txBody>
      </p:sp>
      <p:pic>
        <p:nvPicPr>
          <p:cNvPr id="5" name="Google Shape;78;p14">
            <a:extLst>
              <a:ext uri="{FF2B5EF4-FFF2-40B4-BE49-F238E27FC236}">
                <a16:creationId xmlns:a16="http://schemas.microsoft.com/office/drawing/2014/main" id="{A20E533B-D3F3-02E3-948B-7E61FE599E79}"/>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
        <p:nvSpPr>
          <p:cNvPr id="7" name="CaixaDeTexto 6">
            <a:extLst>
              <a:ext uri="{FF2B5EF4-FFF2-40B4-BE49-F238E27FC236}">
                <a16:creationId xmlns:a16="http://schemas.microsoft.com/office/drawing/2014/main" id="{EEB45A08-6E5E-481B-C58F-1FD11F96956D}"/>
              </a:ext>
            </a:extLst>
          </p:cNvPr>
          <p:cNvSpPr txBox="1"/>
          <p:nvPr/>
        </p:nvSpPr>
        <p:spPr>
          <a:xfrm>
            <a:off x="3165231" y="677955"/>
            <a:ext cx="2971800" cy="461665"/>
          </a:xfrm>
          <a:prstGeom prst="rect">
            <a:avLst/>
          </a:prstGeom>
          <a:noFill/>
        </p:spPr>
        <p:txBody>
          <a:bodyPr wrap="square">
            <a:spAutoFit/>
          </a:bodyPr>
          <a:lstStyle/>
          <a:p>
            <a:r>
              <a:rPr lang="pt-BR" sz="2400" kern="100" dirty="0">
                <a:solidFill>
                  <a:schemeClr val="accent1">
                    <a:lumMod val="50000"/>
                  </a:schemeClr>
                </a:solidFill>
                <a:effectLst/>
                <a:latin typeface="Lato" panose="020F0502020204030203" pitchFamily="34" charset="0"/>
                <a:ea typeface="Lato" panose="020F0502020204030203" pitchFamily="34" charset="0"/>
                <a:cs typeface="Lato" panose="020F0502020204030203" pitchFamily="34" charset="0"/>
              </a:rPr>
              <a:t>Educação e Difusão:</a:t>
            </a:r>
            <a:endParaRPr lang="pt-BR" sz="2400" dirty="0">
              <a:solidFill>
                <a:schemeClr val="accent1">
                  <a:lumMod val="50000"/>
                </a:schemeClr>
              </a:solidFill>
            </a:endParaRPr>
          </a:p>
        </p:txBody>
      </p:sp>
    </p:spTree>
    <p:extLst>
      <p:ext uri="{BB962C8B-B14F-4D97-AF65-F5344CB8AC3E}">
        <p14:creationId xmlns:p14="http://schemas.microsoft.com/office/powerpoint/2010/main" val="72080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6">
            <a:extLst>
              <a:ext uri="{FF2B5EF4-FFF2-40B4-BE49-F238E27FC236}">
                <a16:creationId xmlns:a16="http://schemas.microsoft.com/office/drawing/2014/main" id="{2C6442DF-BF77-C602-74B1-1E9C01874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685" y="2669720"/>
            <a:ext cx="4040388" cy="218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Imagem 4">
            <a:extLst>
              <a:ext uri="{FF2B5EF4-FFF2-40B4-BE49-F238E27FC236}">
                <a16:creationId xmlns:a16="http://schemas.microsoft.com/office/drawing/2014/main" id="{75BD7794-944A-B509-A1E9-FE647D88D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146" y="341920"/>
            <a:ext cx="4041623" cy="218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CaixaDeTexto 3">
            <a:extLst>
              <a:ext uri="{FF2B5EF4-FFF2-40B4-BE49-F238E27FC236}">
                <a16:creationId xmlns:a16="http://schemas.microsoft.com/office/drawing/2014/main" id="{B4C0BB20-DB9A-DBAA-8031-EED2761445E0}"/>
              </a:ext>
            </a:extLst>
          </p:cNvPr>
          <p:cNvSpPr txBox="1">
            <a:spLocks noChangeArrowheads="1"/>
          </p:cNvSpPr>
          <p:nvPr/>
        </p:nvSpPr>
        <p:spPr bwMode="auto">
          <a:xfrm>
            <a:off x="6805246" y="2914541"/>
            <a:ext cx="20985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b="1">
                <a:solidFill>
                  <a:srgbClr val="00296B"/>
                </a:solidFill>
                <a:latin typeface="Arial" panose="020B0604020202020204" pitchFamily="34" charset="0"/>
              </a:defRPr>
            </a:lvl1pPr>
            <a:lvl2pPr marL="742950" indent="-285750">
              <a:spcBef>
                <a:spcPct val="20000"/>
              </a:spcBef>
              <a:buChar char="–"/>
              <a:defRPr sz="2300">
                <a:solidFill>
                  <a:srgbClr val="00296B"/>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800" b="0" dirty="0">
                <a:solidFill>
                  <a:srgbClr val="002060"/>
                </a:solidFill>
                <a:latin typeface="Lato" panose="020F0502020204030203" pitchFamily="34" charset="0"/>
                <a:ea typeface="Lato" panose="020F0502020204030203" pitchFamily="34" charset="0"/>
                <a:cs typeface="Lato" panose="020F0502020204030203" pitchFamily="34" charset="0"/>
              </a:rPr>
              <a:t>Newsletter mensal</a:t>
            </a:r>
            <a:endParaRPr lang="pt-BR" altLang="pt-BR" sz="1800" b="0" dirty="0">
              <a:solidFill>
                <a:srgbClr val="002060"/>
              </a:solidFill>
              <a:latin typeface="Tahoma" panose="020B0604030504040204" pitchFamily="34" charset="0"/>
            </a:endParaRPr>
          </a:p>
        </p:txBody>
      </p:sp>
      <p:sp>
        <p:nvSpPr>
          <p:cNvPr id="9222" name="CaixaDeTexto 5">
            <a:extLst>
              <a:ext uri="{FF2B5EF4-FFF2-40B4-BE49-F238E27FC236}">
                <a16:creationId xmlns:a16="http://schemas.microsoft.com/office/drawing/2014/main" id="{B526C154-B4C1-0C71-483C-2084D9B23E4C}"/>
              </a:ext>
            </a:extLst>
          </p:cNvPr>
          <p:cNvSpPr txBox="1">
            <a:spLocks noChangeArrowheads="1"/>
          </p:cNvSpPr>
          <p:nvPr/>
        </p:nvSpPr>
        <p:spPr bwMode="auto">
          <a:xfrm>
            <a:off x="5523685" y="4414665"/>
            <a:ext cx="111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b="1">
                <a:solidFill>
                  <a:srgbClr val="00296B"/>
                </a:solidFill>
                <a:latin typeface="Arial" panose="020B0604020202020204" pitchFamily="34" charset="0"/>
              </a:defRPr>
            </a:lvl1pPr>
            <a:lvl2pPr marL="742950" indent="-285750">
              <a:spcBef>
                <a:spcPct val="20000"/>
              </a:spcBef>
              <a:buChar char="–"/>
              <a:defRPr sz="2300">
                <a:solidFill>
                  <a:srgbClr val="00296B"/>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800" b="0" dirty="0">
                <a:solidFill>
                  <a:srgbClr val="002060"/>
                </a:solidFill>
                <a:latin typeface="Lato" panose="020F0502020204030203" pitchFamily="34" charset="0"/>
                <a:ea typeface="Lato" panose="020F0502020204030203" pitchFamily="34" charset="0"/>
                <a:cs typeface="Lato" panose="020F0502020204030203" pitchFamily="34" charset="0"/>
              </a:rPr>
              <a:t>Youtube</a:t>
            </a:r>
            <a:endParaRPr lang="pt-BR" altLang="pt-BR" sz="1800" b="0" dirty="0">
              <a:solidFill>
                <a:schemeClr val="tx1"/>
              </a:solidFill>
              <a:latin typeface="Tahoma" panose="020B0604030504040204" pitchFamily="34" charset="0"/>
            </a:endParaRPr>
          </a:p>
        </p:txBody>
      </p:sp>
      <p:pic>
        <p:nvPicPr>
          <p:cNvPr id="2" name="Google Shape;78;p14">
            <a:extLst>
              <a:ext uri="{FF2B5EF4-FFF2-40B4-BE49-F238E27FC236}">
                <a16:creationId xmlns:a16="http://schemas.microsoft.com/office/drawing/2014/main" id="{7F1604A1-0187-4802-5449-A425D84B0800}"/>
              </a:ext>
            </a:extLst>
          </p:cNvPr>
          <p:cNvPicPr preferRelativeResize="0"/>
          <p:nvPr/>
        </p:nvPicPr>
        <p:blipFill>
          <a:blip r:embed="rId4">
            <a:alphaModFix/>
          </a:blip>
          <a:stretch>
            <a:fillRect/>
          </a:stretch>
        </p:blipFill>
        <p:spPr>
          <a:xfrm>
            <a:off x="366362" y="284467"/>
            <a:ext cx="1622458" cy="1094753"/>
          </a:xfrm>
          <a:prstGeom prst="rect">
            <a:avLst/>
          </a:prstGeom>
          <a:noFill/>
          <a:ln>
            <a:noFill/>
          </a:ln>
        </p:spPr>
      </p:pic>
      <p:sp>
        <p:nvSpPr>
          <p:cNvPr id="3" name="Título 1">
            <a:extLst>
              <a:ext uri="{FF2B5EF4-FFF2-40B4-BE49-F238E27FC236}">
                <a16:creationId xmlns:a16="http://schemas.microsoft.com/office/drawing/2014/main" id="{2B0D39E4-3025-2592-95E1-D4DA5FFA3A45}"/>
              </a:ext>
            </a:extLst>
          </p:cNvPr>
          <p:cNvSpPr txBox="1">
            <a:spLocks/>
          </p:cNvSpPr>
          <p:nvPr/>
        </p:nvSpPr>
        <p:spPr>
          <a:xfrm rot="16200000">
            <a:off x="-826476" y="3807068"/>
            <a:ext cx="2162908" cy="509954"/>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Educação e difusão</a:t>
            </a:r>
          </a:p>
        </p:txBody>
      </p:sp>
    </p:spTree>
    <p:extLst>
      <p:ext uri="{BB962C8B-B14F-4D97-AF65-F5344CB8AC3E}">
        <p14:creationId xmlns:p14="http://schemas.microsoft.com/office/powerpoint/2010/main" val="412477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m 4">
            <a:extLst>
              <a:ext uri="{FF2B5EF4-FFF2-40B4-BE49-F238E27FC236}">
                <a16:creationId xmlns:a16="http://schemas.microsoft.com/office/drawing/2014/main" id="{D8AFBFE3-2FA5-1488-CC45-D006BAE59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101" y="618"/>
            <a:ext cx="7043900" cy="381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CaixaDeTexto 3">
            <a:extLst>
              <a:ext uri="{FF2B5EF4-FFF2-40B4-BE49-F238E27FC236}">
                <a16:creationId xmlns:a16="http://schemas.microsoft.com/office/drawing/2014/main" id="{B73CEDEC-5AB7-A1C7-4CE8-4263E342A664}"/>
              </a:ext>
            </a:extLst>
          </p:cNvPr>
          <p:cNvSpPr txBox="1">
            <a:spLocks noChangeArrowheads="1"/>
          </p:cNvSpPr>
          <p:nvPr/>
        </p:nvSpPr>
        <p:spPr bwMode="auto">
          <a:xfrm>
            <a:off x="6827520" y="4062045"/>
            <a:ext cx="2316480" cy="86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b="1">
                <a:solidFill>
                  <a:srgbClr val="00296B"/>
                </a:solidFill>
                <a:latin typeface="Arial" panose="020B0604020202020204" pitchFamily="34" charset="0"/>
              </a:defRPr>
            </a:lvl1pPr>
            <a:lvl2pPr marL="742950" indent="-285750">
              <a:spcBef>
                <a:spcPct val="20000"/>
              </a:spcBef>
              <a:buChar char="–"/>
              <a:defRPr sz="2300">
                <a:solidFill>
                  <a:srgbClr val="00296B"/>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50000"/>
              </a:lnSpc>
              <a:spcBef>
                <a:spcPct val="0"/>
              </a:spcBef>
              <a:buFontTx/>
              <a:buNone/>
            </a:pPr>
            <a:r>
              <a:rPr lang="pt-BR" altLang="pt-BR" sz="1800" b="0" dirty="0">
                <a:solidFill>
                  <a:srgbClr val="002060"/>
                </a:solidFill>
                <a:latin typeface="Lato" panose="020F0502020204030203" pitchFamily="34" charset="0"/>
                <a:ea typeface="Lato" panose="020F0502020204030203" pitchFamily="34" charset="0"/>
                <a:cs typeface="Lato" panose="020F0502020204030203" pitchFamily="34" charset="0"/>
              </a:rPr>
              <a:t>Cooperação com o Nexo Jornal </a:t>
            </a:r>
          </a:p>
        </p:txBody>
      </p:sp>
      <p:pic>
        <p:nvPicPr>
          <p:cNvPr id="2" name="Google Shape;78;p14">
            <a:extLst>
              <a:ext uri="{FF2B5EF4-FFF2-40B4-BE49-F238E27FC236}">
                <a16:creationId xmlns:a16="http://schemas.microsoft.com/office/drawing/2014/main" id="{3DDE9A86-EB11-C4C4-3BDF-A038DA59A50C}"/>
              </a:ext>
            </a:extLst>
          </p:cNvPr>
          <p:cNvPicPr preferRelativeResize="0"/>
          <p:nvPr/>
        </p:nvPicPr>
        <p:blipFill>
          <a:blip r:embed="rId3">
            <a:alphaModFix/>
          </a:blip>
          <a:stretch>
            <a:fillRect/>
          </a:stretch>
        </p:blipFill>
        <p:spPr>
          <a:xfrm>
            <a:off x="366362" y="284467"/>
            <a:ext cx="1622458" cy="1094753"/>
          </a:xfrm>
          <a:prstGeom prst="rect">
            <a:avLst/>
          </a:prstGeom>
          <a:noFill/>
          <a:ln>
            <a:noFill/>
          </a:ln>
        </p:spPr>
      </p:pic>
      <p:sp>
        <p:nvSpPr>
          <p:cNvPr id="4" name="Título 1">
            <a:extLst>
              <a:ext uri="{FF2B5EF4-FFF2-40B4-BE49-F238E27FC236}">
                <a16:creationId xmlns:a16="http://schemas.microsoft.com/office/drawing/2014/main" id="{292DF2FD-3132-43BD-C886-D776E76E7ADA}"/>
              </a:ext>
            </a:extLst>
          </p:cNvPr>
          <p:cNvSpPr txBox="1">
            <a:spLocks/>
          </p:cNvSpPr>
          <p:nvPr/>
        </p:nvSpPr>
        <p:spPr>
          <a:xfrm rot="16200000">
            <a:off x="-826476" y="3807068"/>
            <a:ext cx="2162908" cy="509954"/>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Educação e difusão</a:t>
            </a:r>
          </a:p>
        </p:txBody>
      </p:sp>
    </p:spTree>
    <p:extLst>
      <p:ext uri="{BB962C8B-B14F-4D97-AF65-F5344CB8AC3E}">
        <p14:creationId xmlns:p14="http://schemas.microsoft.com/office/powerpoint/2010/main" val="228052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9C1A49F9-13CE-4688-A520-8A8A4CD7A3E1}"/>
              </a:ext>
            </a:extLst>
          </p:cNvPr>
          <p:cNvSpPr txBox="1"/>
          <p:nvPr/>
        </p:nvSpPr>
        <p:spPr>
          <a:xfrm>
            <a:off x="679938" y="1754116"/>
            <a:ext cx="8025619" cy="2169825"/>
          </a:xfrm>
          <a:prstGeom prst="rect">
            <a:avLst/>
          </a:prstGeom>
          <a:noFill/>
        </p:spPr>
        <p:txBody>
          <a:bodyPr wrap="square">
            <a:spAutoFit/>
          </a:bodyPr>
          <a:lstStyle/>
          <a:p>
            <a:pPr algn="just">
              <a:spcBef>
                <a:spcPct val="0"/>
              </a:spcBef>
              <a:spcAft>
                <a:spcPts val="600"/>
              </a:spcAft>
              <a:buSzPct val="80000"/>
            </a:pPr>
            <a:r>
              <a:rPr lang="pt-BR" altLang="pt-BR" sz="2000" b="0" dirty="0">
                <a:latin typeface="Lato" panose="020F0502020204030203" pitchFamily="34" charset="0"/>
                <a:ea typeface="Lato" panose="020F0502020204030203" pitchFamily="34" charset="0"/>
                <a:cs typeface="Lato" panose="020F0502020204030203" pitchFamily="34" charset="0"/>
              </a:rPr>
              <a:t>O CEM é um centro interinstitucional situado na USP (FFLCH, EACH e POLI), com participação de pesquisadores do Cebrap, FGV, </a:t>
            </a:r>
            <a:r>
              <a:rPr lang="pt-BR" altLang="pt-BR" sz="2000" b="0" dirty="0" err="1">
                <a:latin typeface="Lato" panose="020F0502020204030203" pitchFamily="34" charset="0"/>
                <a:ea typeface="Lato" panose="020F0502020204030203" pitchFamily="34" charset="0"/>
                <a:cs typeface="Lato" panose="020F0502020204030203" pitchFamily="34" charset="0"/>
              </a:rPr>
              <a:t>Insper</a:t>
            </a:r>
            <a:r>
              <a:rPr lang="pt-BR" altLang="pt-BR" sz="2000" b="0" dirty="0">
                <a:latin typeface="Lato" panose="020F0502020204030203" pitchFamily="34" charset="0"/>
                <a:ea typeface="Lato" panose="020F0502020204030203" pitchFamily="34" charset="0"/>
                <a:cs typeface="Lato" panose="020F0502020204030203" pitchFamily="34" charset="0"/>
              </a:rPr>
              <a:t>, Unifesp e  INPE.</a:t>
            </a:r>
          </a:p>
          <a:p>
            <a:pPr algn="just">
              <a:spcBef>
                <a:spcPct val="0"/>
              </a:spcBef>
              <a:spcAft>
                <a:spcPts val="600"/>
              </a:spcAft>
            </a:pPr>
            <a:endParaRPr lang="pt-BR" altLang="pt-BR" sz="2000" dirty="0">
              <a:latin typeface="Lato" panose="020F0502020204030203" pitchFamily="34" charset="0"/>
              <a:ea typeface="Lato" panose="020F0502020204030203" pitchFamily="34" charset="0"/>
              <a:cs typeface="Lato" panose="020F0502020204030203" pitchFamily="34" charset="0"/>
            </a:endParaRPr>
          </a:p>
          <a:p>
            <a:pPr algn="just">
              <a:spcBef>
                <a:spcPct val="0"/>
              </a:spcBef>
              <a:spcAft>
                <a:spcPts val="600"/>
              </a:spcAft>
            </a:pPr>
            <a:r>
              <a:rPr lang="pt-BR" altLang="pt-BR" sz="2000" dirty="0">
                <a:latin typeface="Lato" panose="020F0502020204030203" pitchFamily="34" charset="0"/>
                <a:ea typeface="Lato" panose="020F0502020204030203" pitchFamily="34" charset="0"/>
                <a:cs typeface="Lato" panose="020F0502020204030203" pitchFamily="34" charset="0"/>
              </a:rPr>
              <a:t>Foi criado em 2000, f</a:t>
            </a:r>
            <a:r>
              <a:rPr lang="pt-BR" altLang="pt-BR" sz="2000" b="0" dirty="0">
                <a:latin typeface="Lato" panose="020F0502020204030203" pitchFamily="34" charset="0"/>
                <a:ea typeface="Lato" panose="020F0502020204030203" pitchFamily="34" charset="0"/>
                <a:cs typeface="Lato" panose="020F0502020204030203" pitchFamily="34" charset="0"/>
              </a:rPr>
              <a:t>inanciado pela Fapesp (</a:t>
            </a:r>
            <a:r>
              <a:rPr lang="pt-BR" altLang="pt-BR" sz="2000" b="0" dirty="0" err="1">
                <a:latin typeface="Lato" panose="020F0502020204030203" pitchFamily="34" charset="0"/>
                <a:ea typeface="Lato" panose="020F0502020204030203" pitchFamily="34" charset="0"/>
                <a:cs typeface="Lato" panose="020F0502020204030203" pitchFamily="34" charset="0"/>
              </a:rPr>
              <a:t>Cepid</a:t>
            </a:r>
            <a:r>
              <a:rPr lang="pt-BR" altLang="pt-BR" sz="2000" b="0" dirty="0">
                <a:latin typeface="Lato" panose="020F0502020204030203" pitchFamily="34" charset="0"/>
                <a:ea typeface="Lato" panose="020F0502020204030203" pitchFamily="34" charset="0"/>
                <a:cs typeface="Lato" panose="020F0502020204030203" pitchFamily="34" charset="0"/>
              </a:rPr>
              <a:t>), pelo </a:t>
            </a:r>
            <a:r>
              <a:rPr lang="pt-BR" altLang="pt-BR" sz="2000" dirty="0">
                <a:latin typeface="Lato" panose="020F0502020204030203" pitchFamily="34" charset="0"/>
                <a:ea typeface="Lato" panose="020F0502020204030203" pitchFamily="34" charset="0"/>
                <a:cs typeface="Lato" panose="020F0502020204030203" pitchFamily="34" charset="0"/>
              </a:rPr>
              <a:t>CNPq (</a:t>
            </a:r>
            <a:r>
              <a:rPr lang="pt-BR" altLang="pt-BR" sz="2000" dirty="0" err="1">
                <a:latin typeface="Lato" panose="020F0502020204030203" pitchFamily="34" charset="0"/>
                <a:ea typeface="Lato" panose="020F0502020204030203" pitchFamily="34" charset="0"/>
                <a:cs typeface="Lato" panose="020F0502020204030203" pitchFamily="34" charset="0"/>
              </a:rPr>
              <a:t>Inct</a:t>
            </a:r>
            <a:endParaRPr lang="pt-BR" altLang="pt-BR" sz="2000" dirty="0">
              <a:latin typeface="Lato" panose="020F0502020204030203" pitchFamily="34" charset="0"/>
              <a:ea typeface="Lato" panose="020F0502020204030203" pitchFamily="34" charset="0"/>
              <a:cs typeface="Lato" panose="020F0502020204030203" pitchFamily="34" charset="0"/>
            </a:endParaRPr>
          </a:p>
          <a:p>
            <a:pPr algn="just">
              <a:spcBef>
                <a:spcPct val="0"/>
              </a:spcBef>
              <a:spcAft>
                <a:spcPts val="600"/>
              </a:spcAft>
            </a:pPr>
            <a:r>
              <a:rPr lang="pt-BR" altLang="pt-BR" sz="2000" b="0" dirty="0">
                <a:latin typeface="Lato" panose="020F0502020204030203" pitchFamily="34" charset="0"/>
                <a:ea typeface="Lato" panose="020F0502020204030203" pitchFamily="34" charset="0"/>
                <a:cs typeface="Lato" panose="020F0502020204030203" pitchFamily="34" charset="0"/>
              </a:rPr>
              <a:t>por 4 anos) e por projetos externos com agências e governos.</a:t>
            </a:r>
          </a:p>
        </p:txBody>
      </p:sp>
      <p:pic>
        <p:nvPicPr>
          <p:cNvPr id="5" name="Google Shape;78;p14">
            <a:extLst>
              <a:ext uri="{FF2B5EF4-FFF2-40B4-BE49-F238E27FC236}">
                <a16:creationId xmlns:a16="http://schemas.microsoft.com/office/drawing/2014/main" id="{19E2587F-C8AF-EA4B-846E-BD3F7876AD5E}"/>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Tree>
    <p:extLst>
      <p:ext uri="{BB962C8B-B14F-4D97-AF65-F5344CB8AC3E}">
        <p14:creationId xmlns:p14="http://schemas.microsoft.com/office/powerpoint/2010/main" val="213811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CaixaDeTexto 3">
            <a:extLst>
              <a:ext uri="{FF2B5EF4-FFF2-40B4-BE49-F238E27FC236}">
                <a16:creationId xmlns:a16="http://schemas.microsoft.com/office/drawing/2014/main" id="{CBD726D7-048D-D7F8-17E5-75ECDB0252E8}"/>
              </a:ext>
            </a:extLst>
          </p:cNvPr>
          <p:cNvSpPr txBox="1">
            <a:spLocks noChangeArrowheads="1"/>
          </p:cNvSpPr>
          <p:nvPr/>
        </p:nvSpPr>
        <p:spPr bwMode="auto">
          <a:xfrm>
            <a:off x="8062546" y="4121706"/>
            <a:ext cx="1081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b="1">
                <a:solidFill>
                  <a:srgbClr val="00296B"/>
                </a:solidFill>
                <a:latin typeface="Arial" panose="020B0604020202020204" pitchFamily="34" charset="0"/>
              </a:defRPr>
            </a:lvl1pPr>
            <a:lvl2pPr marL="742950" indent="-285750">
              <a:spcBef>
                <a:spcPct val="20000"/>
              </a:spcBef>
              <a:buChar char="–"/>
              <a:defRPr sz="2300">
                <a:solidFill>
                  <a:srgbClr val="00296B"/>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800" b="0" dirty="0">
                <a:solidFill>
                  <a:srgbClr val="002060"/>
                </a:solidFill>
                <a:latin typeface="Lato" panose="020F0502020204030203" pitchFamily="34" charset="0"/>
                <a:ea typeface="Lato" panose="020F0502020204030203" pitchFamily="34" charset="0"/>
                <a:cs typeface="Lato" panose="020F0502020204030203" pitchFamily="34" charset="0"/>
              </a:rPr>
              <a:t>Podcasts</a:t>
            </a:r>
            <a:endParaRPr lang="pt-BR" altLang="pt-BR" sz="1800" b="0" dirty="0">
              <a:solidFill>
                <a:schemeClr val="tx1"/>
              </a:solidFill>
              <a:latin typeface="Tahoma" panose="020B0604030504040204" pitchFamily="34" charset="0"/>
            </a:endParaRPr>
          </a:p>
        </p:txBody>
      </p:sp>
      <p:pic>
        <p:nvPicPr>
          <p:cNvPr id="2" name="Imagem 1">
            <a:extLst>
              <a:ext uri="{FF2B5EF4-FFF2-40B4-BE49-F238E27FC236}">
                <a16:creationId xmlns:a16="http://schemas.microsoft.com/office/drawing/2014/main" id="{80FED022-46B4-F3F6-AB3C-9DAF424FD92E}"/>
              </a:ext>
            </a:extLst>
          </p:cNvPr>
          <p:cNvPicPr>
            <a:picLocks noChangeAspect="1"/>
          </p:cNvPicPr>
          <p:nvPr/>
        </p:nvPicPr>
        <p:blipFill>
          <a:blip r:embed="rId2"/>
          <a:stretch>
            <a:fillRect/>
          </a:stretch>
        </p:blipFill>
        <p:spPr>
          <a:xfrm>
            <a:off x="2047630" y="0"/>
            <a:ext cx="7096370" cy="3991708"/>
          </a:xfrm>
          <a:prstGeom prst="rect">
            <a:avLst/>
          </a:prstGeom>
        </p:spPr>
      </p:pic>
      <p:pic>
        <p:nvPicPr>
          <p:cNvPr id="4" name="Google Shape;78;p14">
            <a:extLst>
              <a:ext uri="{FF2B5EF4-FFF2-40B4-BE49-F238E27FC236}">
                <a16:creationId xmlns:a16="http://schemas.microsoft.com/office/drawing/2014/main" id="{C8FC5110-7EBC-37A8-D76E-830261B1FBDD}"/>
              </a:ext>
            </a:extLst>
          </p:cNvPr>
          <p:cNvPicPr preferRelativeResize="0"/>
          <p:nvPr/>
        </p:nvPicPr>
        <p:blipFill>
          <a:blip r:embed="rId3">
            <a:alphaModFix/>
          </a:blip>
          <a:stretch>
            <a:fillRect/>
          </a:stretch>
        </p:blipFill>
        <p:spPr>
          <a:xfrm>
            <a:off x="366362" y="284467"/>
            <a:ext cx="1622458" cy="1094753"/>
          </a:xfrm>
          <a:prstGeom prst="rect">
            <a:avLst/>
          </a:prstGeom>
          <a:noFill/>
          <a:ln>
            <a:noFill/>
          </a:ln>
        </p:spPr>
      </p:pic>
      <p:sp>
        <p:nvSpPr>
          <p:cNvPr id="5" name="Título 1">
            <a:extLst>
              <a:ext uri="{FF2B5EF4-FFF2-40B4-BE49-F238E27FC236}">
                <a16:creationId xmlns:a16="http://schemas.microsoft.com/office/drawing/2014/main" id="{C7000469-05BA-99D2-8997-359ED6797208}"/>
              </a:ext>
            </a:extLst>
          </p:cNvPr>
          <p:cNvSpPr txBox="1">
            <a:spLocks/>
          </p:cNvSpPr>
          <p:nvPr/>
        </p:nvSpPr>
        <p:spPr>
          <a:xfrm rot="16200000">
            <a:off x="-826476" y="3807068"/>
            <a:ext cx="2162908" cy="509954"/>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Educação e difusão</a:t>
            </a:r>
          </a:p>
        </p:txBody>
      </p:sp>
    </p:spTree>
    <p:extLst>
      <p:ext uri="{BB962C8B-B14F-4D97-AF65-F5344CB8AC3E}">
        <p14:creationId xmlns:p14="http://schemas.microsoft.com/office/powerpoint/2010/main" val="1067945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ixaDeTexto 4">
            <a:extLst>
              <a:ext uri="{FF2B5EF4-FFF2-40B4-BE49-F238E27FC236}">
                <a16:creationId xmlns:a16="http://schemas.microsoft.com/office/drawing/2014/main" id="{99DA35A4-0901-78A0-8D7F-CAC319AD818E}"/>
              </a:ext>
            </a:extLst>
          </p:cNvPr>
          <p:cNvSpPr txBox="1">
            <a:spLocks noChangeArrowheads="1"/>
          </p:cNvSpPr>
          <p:nvPr/>
        </p:nvSpPr>
        <p:spPr bwMode="auto">
          <a:xfrm>
            <a:off x="6930966" y="3941885"/>
            <a:ext cx="2213034" cy="4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b="1">
                <a:solidFill>
                  <a:srgbClr val="00296B"/>
                </a:solidFill>
                <a:latin typeface="Arial" panose="020B0604020202020204" pitchFamily="34" charset="0"/>
              </a:defRPr>
            </a:lvl1pPr>
            <a:lvl2pPr marL="742950" indent="-285750">
              <a:spcBef>
                <a:spcPct val="20000"/>
              </a:spcBef>
              <a:buChar char="–"/>
              <a:defRPr sz="2300">
                <a:solidFill>
                  <a:srgbClr val="00296B"/>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pt-BR" altLang="pt-BR" sz="1800" b="0" dirty="0">
                <a:solidFill>
                  <a:srgbClr val="002060"/>
                </a:solidFill>
                <a:latin typeface="Lato" panose="020F0502020204030203" pitchFamily="34" charset="0"/>
                <a:ea typeface="Lato" panose="020F0502020204030203" pitchFamily="34" charset="0"/>
                <a:cs typeface="Lato" panose="020F0502020204030203" pitchFamily="34" charset="0"/>
              </a:rPr>
              <a:t>Banco bibliográfico</a:t>
            </a:r>
            <a:endParaRPr lang="pt-BR" altLang="pt-BR" sz="18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123" name="Imagem 9">
            <a:extLst>
              <a:ext uri="{FF2B5EF4-FFF2-40B4-BE49-F238E27FC236}">
                <a16:creationId xmlns:a16="http://schemas.microsoft.com/office/drawing/2014/main" id="{044F5D12-34E7-377B-5AF9-FC6EEF3B1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045" y="-1"/>
            <a:ext cx="6782955" cy="367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oogle Shape;78;p14">
            <a:extLst>
              <a:ext uri="{FF2B5EF4-FFF2-40B4-BE49-F238E27FC236}">
                <a16:creationId xmlns:a16="http://schemas.microsoft.com/office/drawing/2014/main" id="{81C33986-4EC5-BB28-8562-BE573E4363CD}"/>
              </a:ext>
            </a:extLst>
          </p:cNvPr>
          <p:cNvPicPr preferRelativeResize="0"/>
          <p:nvPr/>
        </p:nvPicPr>
        <p:blipFill>
          <a:blip r:embed="rId3">
            <a:alphaModFix/>
          </a:blip>
          <a:stretch>
            <a:fillRect/>
          </a:stretch>
        </p:blipFill>
        <p:spPr>
          <a:xfrm>
            <a:off x="366362" y="284467"/>
            <a:ext cx="1622458" cy="1094753"/>
          </a:xfrm>
          <a:prstGeom prst="rect">
            <a:avLst/>
          </a:prstGeom>
          <a:noFill/>
          <a:ln>
            <a:noFill/>
          </a:ln>
        </p:spPr>
      </p:pic>
      <p:sp>
        <p:nvSpPr>
          <p:cNvPr id="3" name="Título 1">
            <a:extLst>
              <a:ext uri="{FF2B5EF4-FFF2-40B4-BE49-F238E27FC236}">
                <a16:creationId xmlns:a16="http://schemas.microsoft.com/office/drawing/2014/main" id="{74CE1A25-1B05-272A-8BB5-846C1A4BE1B4}"/>
              </a:ext>
            </a:extLst>
          </p:cNvPr>
          <p:cNvSpPr txBox="1">
            <a:spLocks/>
          </p:cNvSpPr>
          <p:nvPr/>
        </p:nvSpPr>
        <p:spPr>
          <a:xfrm rot="16200000">
            <a:off x="-826476" y="3807068"/>
            <a:ext cx="2162908" cy="509954"/>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Educação e difusão</a:t>
            </a:r>
          </a:p>
        </p:txBody>
      </p:sp>
    </p:spTree>
    <p:extLst>
      <p:ext uri="{BB962C8B-B14F-4D97-AF65-F5344CB8AC3E}">
        <p14:creationId xmlns:p14="http://schemas.microsoft.com/office/powerpoint/2010/main" val="367527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7EE4A2F-A58D-7850-8AEE-7FD8690FF487}"/>
              </a:ext>
            </a:extLst>
          </p:cNvPr>
          <p:cNvSpPr txBox="1"/>
          <p:nvPr/>
        </p:nvSpPr>
        <p:spPr>
          <a:xfrm>
            <a:off x="3027191" y="705088"/>
            <a:ext cx="3089617" cy="461665"/>
          </a:xfrm>
          <a:prstGeom prst="rect">
            <a:avLst/>
          </a:prstGeom>
          <a:noFill/>
        </p:spPr>
        <p:txBody>
          <a:bodyPr wrap="square">
            <a:spAutoFit/>
          </a:bodyPr>
          <a:lstStyle/>
          <a:p>
            <a:r>
              <a:rPr lang="pt-BR" sz="2400" kern="100" dirty="0">
                <a:solidFill>
                  <a:schemeClr val="accent1">
                    <a:lumMod val="50000"/>
                  </a:schemeClr>
                </a:solidFill>
                <a:effectLst/>
                <a:latin typeface="Lato" panose="020F0502020204030203" pitchFamily="34" charset="0"/>
                <a:ea typeface="Lato" panose="020F0502020204030203" pitchFamily="34" charset="0"/>
                <a:cs typeface="Lato" panose="020F0502020204030203" pitchFamily="34" charset="0"/>
              </a:rPr>
              <a:t>Planos para o futuro</a:t>
            </a:r>
            <a:endParaRPr lang="pt-BR"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Google Shape;78;p14">
            <a:extLst>
              <a:ext uri="{FF2B5EF4-FFF2-40B4-BE49-F238E27FC236}">
                <a16:creationId xmlns:a16="http://schemas.microsoft.com/office/drawing/2014/main" id="{9C9B8178-2B15-08B7-8B3E-1EDA54F6E6D9}"/>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
        <p:nvSpPr>
          <p:cNvPr id="6" name="Título 1">
            <a:extLst>
              <a:ext uri="{FF2B5EF4-FFF2-40B4-BE49-F238E27FC236}">
                <a16:creationId xmlns:a16="http://schemas.microsoft.com/office/drawing/2014/main" id="{BE3DDAD3-73E6-34EB-C121-8178EE59F30C}"/>
              </a:ext>
            </a:extLst>
          </p:cNvPr>
          <p:cNvSpPr>
            <a:spLocks noGrp="1"/>
          </p:cNvSpPr>
          <p:nvPr>
            <p:ph type="title"/>
          </p:nvPr>
        </p:nvSpPr>
        <p:spPr>
          <a:xfrm>
            <a:off x="549242" y="1516381"/>
            <a:ext cx="8297577" cy="3192780"/>
          </a:xfrm>
        </p:spPr>
        <p:txBody>
          <a:bodyPr>
            <a:noAutofit/>
          </a:bodyPr>
          <a:lstStyle/>
          <a:p>
            <a:pPr algn="l"/>
            <a:r>
              <a:rPr lang="pt-BR" sz="2000" dirty="0">
                <a:latin typeface="Lato" panose="020F0502020204030203" pitchFamily="34" charset="0"/>
                <a:ea typeface="Lato" panose="020F0502020204030203" pitchFamily="34" charset="0"/>
                <a:cs typeface="Lato" panose="020F0502020204030203" pitchFamily="34" charset="0"/>
              </a:rPr>
              <a:t>No momento, desdobramos as pesquisas em novos projetos sobre: </a:t>
            </a:r>
            <a:br>
              <a:rPr lang="pt-BR" sz="2000" dirty="0">
                <a:latin typeface="Lato" panose="020F0502020204030203" pitchFamily="34" charset="0"/>
                <a:ea typeface="Lato" panose="020F0502020204030203" pitchFamily="34" charset="0"/>
                <a:cs typeface="Lato" panose="020F0502020204030203" pitchFamily="34" charset="0"/>
              </a:rPr>
            </a:br>
            <a:br>
              <a:rPr lang="pt-BR" sz="2000" dirty="0">
                <a:latin typeface="Lato" panose="020F0502020204030203" pitchFamily="34" charset="0"/>
                <a:ea typeface="Lato" panose="020F0502020204030203" pitchFamily="34" charset="0"/>
                <a:cs typeface="Lato" panose="020F0502020204030203" pitchFamily="34" charset="0"/>
              </a:rPr>
            </a:br>
            <a:r>
              <a:rPr lang="pt-BR" sz="2000" dirty="0">
                <a:latin typeface="Lato" panose="020F0502020204030203" pitchFamily="34" charset="0"/>
                <a:ea typeface="Lato" panose="020F0502020204030203" pitchFamily="34" charset="0"/>
                <a:cs typeface="Lato" panose="020F0502020204030203" pitchFamily="34" charset="0"/>
              </a:rPr>
              <a:t>a. Os modos de produção de políticas no Brasil, multiníveis e com integração horizontal na governança setorial.</a:t>
            </a:r>
            <a:br>
              <a:rPr lang="pt-BR" sz="2000" dirty="0">
                <a:latin typeface="Lato" panose="020F0502020204030203" pitchFamily="34" charset="0"/>
                <a:ea typeface="Lato" panose="020F0502020204030203" pitchFamily="34" charset="0"/>
                <a:cs typeface="Lato" panose="020F0502020204030203" pitchFamily="34" charset="0"/>
              </a:rPr>
            </a:br>
            <a:br>
              <a:rPr lang="pt-BR" sz="2000" dirty="0">
                <a:latin typeface="Lato" panose="020F0502020204030203" pitchFamily="34" charset="0"/>
                <a:ea typeface="Lato" panose="020F0502020204030203" pitchFamily="34" charset="0"/>
                <a:cs typeface="Lato" panose="020F0502020204030203" pitchFamily="34" charset="0"/>
              </a:rPr>
            </a:br>
            <a:r>
              <a:rPr lang="pt-BR" sz="2000" dirty="0">
                <a:latin typeface="Lato" panose="020F0502020204030203" pitchFamily="34" charset="0"/>
                <a:ea typeface="Lato" panose="020F0502020204030203" pitchFamily="34" charset="0"/>
                <a:cs typeface="Lato" panose="020F0502020204030203" pitchFamily="34" charset="0"/>
              </a:rPr>
              <a:t>b. Dinâmicas intraurbanas, mobilidade e segregação em grandes metrópoles.</a:t>
            </a:r>
            <a:br>
              <a:rPr lang="pt-BR" sz="2000" dirty="0">
                <a:latin typeface="Lato" panose="020F0502020204030203" pitchFamily="34" charset="0"/>
                <a:ea typeface="Lato" panose="020F0502020204030203" pitchFamily="34" charset="0"/>
                <a:cs typeface="Lato" panose="020F0502020204030203" pitchFamily="34" charset="0"/>
              </a:rPr>
            </a:br>
            <a:br>
              <a:rPr lang="pt-BR" sz="2000" dirty="0">
                <a:latin typeface="Lato" panose="020F0502020204030203" pitchFamily="34" charset="0"/>
                <a:ea typeface="Lato" panose="020F0502020204030203" pitchFamily="34" charset="0"/>
                <a:cs typeface="Lato" panose="020F0502020204030203" pitchFamily="34" charset="0"/>
              </a:rPr>
            </a:br>
            <a:r>
              <a:rPr lang="pt-BR" sz="2000" dirty="0">
                <a:latin typeface="Lato" panose="020F0502020204030203" pitchFamily="34" charset="0"/>
                <a:ea typeface="Lato" panose="020F0502020204030203" pitchFamily="34" charset="0"/>
                <a:cs typeface="Lato" panose="020F0502020204030203" pitchFamily="34" charset="0"/>
              </a:rPr>
              <a:t>A área de transferência trabalha para integrar o Censo de 2022, ao mesmo tempo que desenvolve novas aplicações e sistemas.</a:t>
            </a:r>
          </a:p>
        </p:txBody>
      </p:sp>
    </p:spTree>
    <p:extLst>
      <p:ext uri="{BB962C8B-B14F-4D97-AF65-F5344CB8AC3E}">
        <p14:creationId xmlns:p14="http://schemas.microsoft.com/office/powerpoint/2010/main" val="1784349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4929FF-6388-B83A-25A7-3A1458C87DE6}"/>
              </a:ext>
            </a:extLst>
          </p:cNvPr>
          <p:cNvSpPr>
            <a:spLocks noGrp="1"/>
          </p:cNvSpPr>
          <p:nvPr>
            <p:ph type="title"/>
          </p:nvPr>
        </p:nvSpPr>
        <p:spPr>
          <a:xfrm>
            <a:off x="3851550" y="2264145"/>
            <a:ext cx="1440900" cy="615210"/>
          </a:xfrm>
        </p:spPr>
        <p:txBody>
          <a:bodyPr>
            <a:normAutofit/>
          </a:bodyPr>
          <a:lstStyle/>
          <a:p>
            <a:r>
              <a:rPr lang="en-US" sz="2000" dirty="0" err="1">
                <a:latin typeface="Lato" panose="020F0502020204030203" pitchFamily="34" charset="0"/>
                <a:ea typeface="Lato" panose="020F0502020204030203" pitchFamily="34" charset="0"/>
                <a:cs typeface="Lato" panose="020F0502020204030203" pitchFamily="34" charset="0"/>
              </a:rPr>
              <a:t>Obrigado</a:t>
            </a:r>
            <a:endParaRPr lang="pt-BR" sz="2000" dirty="0">
              <a:latin typeface="Lato" panose="020F0502020204030203" pitchFamily="34" charset="0"/>
              <a:ea typeface="Lato" panose="020F0502020204030203" pitchFamily="34" charset="0"/>
              <a:cs typeface="Lato" panose="020F0502020204030203" pitchFamily="34" charset="0"/>
            </a:endParaRPr>
          </a:p>
        </p:txBody>
      </p:sp>
      <p:pic>
        <p:nvPicPr>
          <p:cNvPr id="3" name="Google Shape;78;p14">
            <a:extLst>
              <a:ext uri="{FF2B5EF4-FFF2-40B4-BE49-F238E27FC236}">
                <a16:creationId xmlns:a16="http://schemas.microsoft.com/office/drawing/2014/main" id="{6B791F31-5EFD-3641-743E-4EFD852C5E31}"/>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Tree>
    <p:extLst>
      <p:ext uri="{BB962C8B-B14F-4D97-AF65-F5344CB8AC3E}">
        <p14:creationId xmlns:p14="http://schemas.microsoft.com/office/powerpoint/2010/main" val="364880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E6D63AE-2A77-924A-9CC2-7094CB429888}"/>
              </a:ext>
            </a:extLst>
          </p:cNvPr>
          <p:cNvSpPr txBox="1"/>
          <p:nvPr/>
        </p:nvSpPr>
        <p:spPr>
          <a:xfrm>
            <a:off x="663819" y="1688934"/>
            <a:ext cx="7658099" cy="3170099"/>
          </a:xfrm>
          <a:prstGeom prst="rect">
            <a:avLst/>
          </a:prstGeom>
          <a:noFill/>
        </p:spPr>
        <p:txBody>
          <a:bodyPr wrap="square">
            <a:spAutoFit/>
          </a:bodyPr>
          <a:lstStyle/>
          <a:p>
            <a:pPr algn="just"/>
            <a:r>
              <a:rPr lang="pt-BR" altLang="pt-BR" sz="2000" b="0" dirty="0">
                <a:latin typeface="Lato" panose="020F0502020204030203" pitchFamily="34" charset="0"/>
                <a:ea typeface="Lato" panose="020F0502020204030203" pitchFamily="34" charset="0"/>
                <a:cs typeface="Lato" panose="020F0502020204030203" pitchFamily="34" charset="0"/>
              </a:rPr>
              <a:t>É líder nacional e referência internacional em estudos sobre desigualdades sociais multidimensionais e políticas públicas, em especial em metrópoles.</a:t>
            </a:r>
          </a:p>
          <a:p>
            <a:pPr algn="just"/>
            <a:endParaRPr lang="pt-BR" altLang="pt-BR" sz="2000" dirty="0">
              <a:latin typeface="Lato" panose="020F0502020204030203" pitchFamily="34" charset="0"/>
              <a:ea typeface="Lato" panose="020F0502020204030203" pitchFamily="34" charset="0"/>
              <a:cs typeface="Lato" panose="020F0502020204030203" pitchFamily="34" charset="0"/>
            </a:endParaRPr>
          </a:p>
          <a:p>
            <a:pPr algn="just"/>
            <a:r>
              <a:rPr lang="pt-BR" sz="2000" dirty="0">
                <a:latin typeface="Lato" panose="020F0502020204030203" pitchFamily="34" charset="0"/>
                <a:ea typeface="Lato" panose="020F0502020204030203" pitchFamily="34" charset="0"/>
                <a:cs typeface="Lato" panose="020F0502020204030203" pitchFamily="34" charset="0"/>
              </a:rPr>
              <a:t>Realizamos pesquisas de ponta, empiricamente embasadas, </a:t>
            </a:r>
            <a:r>
              <a:rPr lang="pt-BR" sz="2000" dirty="0" err="1">
                <a:latin typeface="Lato" panose="020F0502020204030203" pitchFamily="34" charset="0"/>
                <a:ea typeface="Lato" panose="020F0502020204030203" pitchFamily="34" charset="0"/>
                <a:cs typeface="Lato" panose="020F0502020204030203" pitchFamily="34" charset="0"/>
              </a:rPr>
              <a:t>multimétodos</a:t>
            </a:r>
            <a:r>
              <a:rPr lang="pt-BR" sz="2000" dirty="0">
                <a:latin typeface="Lato" panose="020F0502020204030203" pitchFamily="34" charset="0"/>
                <a:ea typeface="Lato" panose="020F0502020204030203" pitchFamily="34" charset="0"/>
                <a:cs typeface="Lato" panose="020F0502020204030203" pitchFamily="34" charset="0"/>
              </a:rPr>
              <a:t> e que disputam os debates teóricos mais recentes. </a:t>
            </a:r>
          </a:p>
          <a:p>
            <a:pPr algn="just"/>
            <a:endParaRPr lang="pt-BR" sz="2000" dirty="0">
              <a:latin typeface="Lato" panose="020F0502020204030203" pitchFamily="34" charset="0"/>
              <a:ea typeface="Lato" panose="020F0502020204030203" pitchFamily="34" charset="0"/>
              <a:cs typeface="Lato" panose="020F0502020204030203" pitchFamily="34" charset="0"/>
            </a:endParaRPr>
          </a:p>
          <a:p>
            <a:pPr algn="just"/>
            <a:r>
              <a:rPr lang="pt-BR" sz="2000" dirty="0">
                <a:latin typeface="Lato" panose="020F0502020204030203" pitchFamily="34" charset="0"/>
                <a:ea typeface="Lato" panose="020F0502020204030203" pitchFamily="34" charset="0"/>
                <a:cs typeface="Lato" panose="020F0502020204030203" pitchFamily="34" charset="0"/>
              </a:rPr>
              <a:t>Focamos n</a:t>
            </a:r>
            <a:r>
              <a:rPr lang="pt-BR" sz="2000" dirty="0">
                <a:effectLst/>
                <a:latin typeface="Lato" panose="020F0502020204030203" pitchFamily="34" charset="0"/>
                <a:ea typeface="Lato" panose="020F0502020204030203" pitchFamily="34" charset="0"/>
                <a:cs typeface="Lato" panose="020F0502020204030203" pitchFamily="34" charset="0"/>
              </a:rPr>
              <a:t>os mecanismos de produção/reprodução das desigualdades e suas interfaces com o Estado, os mercados de trabalho e as dinâmicas da sociabilidade e associativas</a:t>
            </a:r>
            <a:r>
              <a:rPr lang="pt-BR" sz="2000" dirty="0">
                <a:latin typeface="Lato" panose="020F0502020204030203" pitchFamily="34" charset="0"/>
                <a:ea typeface="Lato" panose="020F0502020204030203" pitchFamily="34" charset="0"/>
                <a:cs typeface="Lato" panose="020F0502020204030203" pitchFamily="34" charset="0"/>
              </a:rPr>
              <a:t>.</a:t>
            </a:r>
          </a:p>
        </p:txBody>
      </p:sp>
      <p:pic>
        <p:nvPicPr>
          <p:cNvPr id="5" name="Google Shape;78;p14">
            <a:extLst>
              <a:ext uri="{FF2B5EF4-FFF2-40B4-BE49-F238E27FC236}">
                <a16:creationId xmlns:a16="http://schemas.microsoft.com/office/drawing/2014/main" id="{3056413B-4522-7521-E7A9-2A27FAC9E670}"/>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
        <p:nvSpPr>
          <p:cNvPr id="8" name="Título 1">
            <a:extLst>
              <a:ext uri="{FF2B5EF4-FFF2-40B4-BE49-F238E27FC236}">
                <a16:creationId xmlns:a16="http://schemas.microsoft.com/office/drawing/2014/main" id="{7AAD86E4-2386-D030-08BF-9BB83F6A937C}"/>
              </a:ext>
            </a:extLst>
          </p:cNvPr>
          <p:cNvSpPr txBox="1">
            <a:spLocks/>
          </p:cNvSpPr>
          <p:nvPr/>
        </p:nvSpPr>
        <p:spPr>
          <a:xfrm>
            <a:off x="3152042" y="537420"/>
            <a:ext cx="2681654" cy="693503"/>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28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Pesquisa</a:t>
            </a:r>
            <a:endParaRPr lang="pt-BR" sz="28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8924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056E3E-D41E-D824-29CE-0DA520F56546}"/>
              </a:ext>
            </a:extLst>
          </p:cNvPr>
          <p:cNvSpPr>
            <a:spLocks noGrp="1"/>
          </p:cNvSpPr>
          <p:nvPr>
            <p:ph type="title"/>
          </p:nvPr>
        </p:nvSpPr>
        <p:spPr>
          <a:xfrm>
            <a:off x="989880" y="1513303"/>
            <a:ext cx="7331160" cy="3094270"/>
          </a:xfrm>
        </p:spPr>
        <p:txBody>
          <a:bodyPr>
            <a:noAutofit/>
          </a:bodyPr>
          <a:lstStyle/>
          <a:p>
            <a:pPr algn="l"/>
            <a:r>
              <a:rPr lang="pt-BR" sz="2000" dirty="0">
                <a:latin typeface="Lato" panose="020F0502020204030203" pitchFamily="34" charset="0"/>
                <a:ea typeface="Lato" panose="020F0502020204030203" pitchFamily="34" charset="0"/>
                <a:cs typeface="Lato" panose="020F0502020204030203" pitchFamily="34" charset="0"/>
              </a:rPr>
              <a:t>Atualmente, desenvolvemos quatro linhas de pesquisa:</a:t>
            </a:r>
            <a:br>
              <a:rPr lang="pt-BR" sz="2000" dirty="0">
                <a:latin typeface="Lato" panose="020F0502020204030203" pitchFamily="34" charset="0"/>
                <a:ea typeface="Lato" panose="020F0502020204030203" pitchFamily="34" charset="0"/>
                <a:cs typeface="Lato" panose="020F0502020204030203" pitchFamily="34" charset="0"/>
              </a:rPr>
            </a:br>
            <a:br>
              <a:rPr lang="pt-BR" sz="2000" dirty="0">
                <a:latin typeface="Lato" panose="020F0502020204030203" pitchFamily="34" charset="0"/>
                <a:ea typeface="Lato" panose="020F0502020204030203" pitchFamily="34" charset="0"/>
                <a:cs typeface="Lato" panose="020F0502020204030203" pitchFamily="34" charset="0"/>
              </a:rPr>
            </a:br>
            <a:r>
              <a:rPr lang="pt-BR" sz="2000" dirty="0">
                <a:latin typeface="Lato" panose="020F0502020204030203" pitchFamily="34" charset="0"/>
                <a:ea typeface="Lato" panose="020F0502020204030203" pitchFamily="34" charset="0"/>
                <a:cs typeface="Lato" panose="020F0502020204030203" pitchFamily="34" charset="0"/>
              </a:rPr>
              <a:t>a. Regimes subnacionais de políticas</a:t>
            </a:r>
            <a:br>
              <a:rPr lang="pt-BR" sz="2000" dirty="0">
                <a:latin typeface="Lato" panose="020F0502020204030203" pitchFamily="34" charset="0"/>
                <a:ea typeface="Lato" panose="020F0502020204030203" pitchFamily="34" charset="0"/>
                <a:cs typeface="Lato" panose="020F0502020204030203" pitchFamily="34" charset="0"/>
              </a:rPr>
            </a:br>
            <a:br>
              <a:rPr lang="pt-BR" sz="2000" dirty="0">
                <a:latin typeface="Lato" panose="020F0502020204030203" pitchFamily="34" charset="0"/>
                <a:ea typeface="Lato" panose="020F0502020204030203" pitchFamily="34" charset="0"/>
                <a:cs typeface="Lato" panose="020F0502020204030203" pitchFamily="34" charset="0"/>
              </a:rPr>
            </a:br>
            <a:r>
              <a:rPr lang="pt-BR" sz="2000" dirty="0">
                <a:latin typeface="Lato" panose="020F0502020204030203" pitchFamily="34" charset="0"/>
                <a:ea typeface="Lato" panose="020F0502020204030203" pitchFamily="34" charset="0"/>
                <a:cs typeface="Lato" panose="020F0502020204030203" pitchFamily="34" charset="0"/>
              </a:rPr>
              <a:t>b. Comportamento político e desigualdades</a:t>
            </a:r>
            <a:br>
              <a:rPr lang="pt-BR" sz="2000" kern="0" dirty="0">
                <a:solidFill>
                  <a:srgbClr val="000000"/>
                </a:solidFill>
                <a:effectLst/>
                <a:latin typeface="Lato" panose="020F0502020204030203" pitchFamily="34" charset="0"/>
                <a:ea typeface="Lato" panose="020F0502020204030203" pitchFamily="34" charset="0"/>
                <a:cs typeface="Lato" panose="020F0502020204030203" pitchFamily="34" charset="0"/>
              </a:rPr>
            </a:br>
            <a:br>
              <a:rPr lang="pt-BR" sz="2000" kern="0" dirty="0">
                <a:solidFill>
                  <a:srgbClr val="000000"/>
                </a:solidFill>
                <a:effectLst/>
                <a:latin typeface="Lato" panose="020F0502020204030203" pitchFamily="34" charset="0"/>
                <a:ea typeface="Lato" panose="020F0502020204030203" pitchFamily="34" charset="0"/>
                <a:cs typeface="Lato" panose="020F0502020204030203" pitchFamily="34" charset="0"/>
              </a:rPr>
            </a:br>
            <a:r>
              <a:rPr lang="pt-BR" sz="2000" kern="0" dirty="0">
                <a:solidFill>
                  <a:srgbClr val="000000"/>
                </a:solidFill>
                <a:effectLst/>
                <a:latin typeface="Lato" panose="020F0502020204030203" pitchFamily="34" charset="0"/>
                <a:ea typeface="Lato" panose="020F0502020204030203" pitchFamily="34" charset="0"/>
                <a:cs typeface="Lato" panose="020F0502020204030203" pitchFamily="34" charset="0"/>
              </a:rPr>
              <a:t>c. Governança urbana, entre </a:t>
            </a:r>
            <a:r>
              <a:rPr lang="pt-BR" sz="2000" dirty="0">
                <a:solidFill>
                  <a:srgbClr val="000000"/>
                </a:solidFill>
                <a:latin typeface="Lato" panose="020F0502020204030203" pitchFamily="34" charset="0"/>
                <a:ea typeface="Lato" panose="020F0502020204030203" pitchFamily="34" charset="0"/>
                <a:cs typeface="Lato" panose="020F0502020204030203" pitchFamily="34" charset="0"/>
              </a:rPr>
              <a:t>as instituições formais e informais</a:t>
            </a:r>
            <a:br>
              <a:rPr lang="pt-BR" sz="2000" dirty="0">
                <a:solidFill>
                  <a:srgbClr val="000000"/>
                </a:solidFill>
                <a:latin typeface="Lato" panose="020F0502020204030203" pitchFamily="34" charset="0"/>
                <a:ea typeface="Lato" panose="020F0502020204030203" pitchFamily="34" charset="0"/>
                <a:cs typeface="Lato" panose="020F0502020204030203" pitchFamily="34" charset="0"/>
              </a:rPr>
            </a:br>
            <a:br>
              <a:rPr lang="pt-BR" sz="2000" dirty="0">
                <a:solidFill>
                  <a:srgbClr val="000000"/>
                </a:solidFill>
                <a:latin typeface="Lato" panose="020F0502020204030203" pitchFamily="34" charset="0"/>
                <a:ea typeface="Lato" panose="020F0502020204030203" pitchFamily="34" charset="0"/>
                <a:cs typeface="Lato" panose="020F0502020204030203" pitchFamily="34" charset="0"/>
              </a:rPr>
            </a:br>
            <a:r>
              <a:rPr lang="pt-BR" sz="2000" dirty="0">
                <a:solidFill>
                  <a:srgbClr val="000000"/>
                </a:solidFill>
                <a:latin typeface="Lato" panose="020F0502020204030203" pitchFamily="34" charset="0"/>
                <a:ea typeface="Lato" panose="020F0502020204030203" pitchFamily="34" charset="0"/>
                <a:cs typeface="Lato" panose="020F0502020204030203" pitchFamily="34" charset="0"/>
              </a:rPr>
              <a:t>d. M</a:t>
            </a:r>
            <a:r>
              <a:rPr lang="pt-BR" sz="2000" dirty="0">
                <a:latin typeface="Lato" panose="020F0502020204030203" pitchFamily="34" charset="0"/>
                <a:ea typeface="Lato" panose="020F0502020204030203" pitchFamily="34" charset="0"/>
                <a:cs typeface="Lato" panose="020F0502020204030203" pitchFamily="34" charset="0"/>
              </a:rPr>
              <a:t>obilidade urbana, segregação e desigualdades</a:t>
            </a:r>
          </a:p>
        </p:txBody>
      </p:sp>
      <p:pic>
        <p:nvPicPr>
          <p:cNvPr id="3" name="Google Shape;78;p14">
            <a:extLst>
              <a:ext uri="{FF2B5EF4-FFF2-40B4-BE49-F238E27FC236}">
                <a16:creationId xmlns:a16="http://schemas.microsoft.com/office/drawing/2014/main" id="{F6E6AC07-4295-EFF5-4917-EC04D1739E7B}"/>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
        <p:nvSpPr>
          <p:cNvPr id="4" name="Título 1">
            <a:extLst>
              <a:ext uri="{FF2B5EF4-FFF2-40B4-BE49-F238E27FC236}">
                <a16:creationId xmlns:a16="http://schemas.microsoft.com/office/drawing/2014/main" id="{898472D2-324B-33A3-778A-DBED66858D99}"/>
              </a:ext>
            </a:extLst>
          </p:cNvPr>
          <p:cNvSpPr txBox="1">
            <a:spLocks/>
          </p:cNvSpPr>
          <p:nvPr/>
        </p:nvSpPr>
        <p:spPr>
          <a:xfrm rot="16200000">
            <a:off x="-521487" y="4104354"/>
            <a:ext cx="1560635" cy="51765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Pesquisa</a:t>
            </a:r>
          </a:p>
        </p:txBody>
      </p:sp>
    </p:spTree>
    <p:extLst>
      <p:ext uri="{BB962C8B-B14F-4D97-AF65-F5344CB8AC3E}">
        <p14:creationId xmlns:p14="http://schemas.microsoft.com/office/powerpoint/2010/main" val="268575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du\AppData\Local\Temp\Educação 1 f5.jpg">
            <a:extLst>
              <a:ext uri="{FF2B5EF4-FFF2-40B4-BE49-F238E27FC236}">
                <a16:creationId xmlns:a16="http://schemas.microsoft.com/office/drawing/2014/main" id="{47AE4908-6C35-BB71-3FBF-1FAE1E776A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 t="28608" r="1" b="7498"/>
          <a:stretch/>
        </p:blipFill>
        <p:spPr bwMode="auto">
          <a:xfrm>
            <a:off x="1988820" y="563880"/>
            <a:ext cx="7173045" cy="345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a:extLst>
              <a:ext uri="{FF2B5EF4-FFF2-40B4-BE49-F238E27FC236}">
                <a16:creationId xmlns:a16="http://schemas.microsoft.com/office/drawing/2014/main" id="{0E5CD5A8-F27D-463E-B884-F0451EA4F1E5}"/>
              </a:ext>
            </a:extLst>
          </p:cNvPr>
          <p:cNvSpPr>
            <a:spLocks noGrp="1"/>
          </p:cNvSpPr>
          <p:nvPr>
            <p:ph type="title"/>
          </p:nvPr>
        </p:nvSpPr>
        <p:spPr>
          <a:xfrm>
            <a:off x="5455920" y="4113463"/>
            <a:ext cx="3169920" cy="378619"/>
          </a:xfrm>
        </p:spPr>
        <p:txBody>
          <a:bodyPr>
            <a:noAutofit/>
          </a:bodyPr>
          <a:lstStyle/>
          <a:p>
            <a:pPr algn="r" eaLnBrk="1" hangingPunct="1">
              <a:defRPr/>
            </a:pPr>
            <a:r>
              <a:rPr lang="pt-BR" sz="18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Visibilizando e analisando desigualdades</a:t>
            </a:r>
          </a:p>
        </p:txBody>
      </p:sp>
      <p:pic>
        <p:nvPicPr>
          <p:cNvPr id="2" name="Google Shape;78;p14">
            <a:extLst>
              <a:ext uri="{FF2B5EF4-FFF2-40B4-BE49-F238E27FC236}">
                <a16:creationId xmlns:a16="http://schemas.microsoft.com/office/drawing/2014/main" id="{5F5900FE-CC68-6E5D-3D50-7178E33A3C5A}"/>
              </a:ext>
            </a:extLst>
          </p:cNvPr>
          <p:cNvPicPr preferRelativeResize="0"/>
          <p:nvPr/>
        </p:nvPicPr>
        <p:blipFill>
          <a:blip r:embed="rId3">
            <a:alphaModFix/>
          </a:blip>
          <a:stretch>
            <a:fillRect/>
          </a:stretch>
        </p:blipFill>
        <p:spPr>
          <a:xfrm>
            <a:off x="366362" y="284467"/>
            <a:ext cx="1622458" cy="1094753"/>
          </a:xfrm>
          <a:prstGeom prst="rect">
            <a:avLst/>
          </a:prstGeom>
          <a:noFill/>
          <a:ln>
            <a:noFill/>
          </a:ln>
        </p:spPr>
      </p:pic>
      <p:sp>
        <p:nvSpPr>
          <p:cNvPr id="4" name="Título 1">
            <a:extLst>
              <a:ext uri="{FF2B5EF4-FFF2-40B4-BE49-F238E27FC236}">
                <a16:creationId xmlns:a16="http://schemas.microsoft.com/office/drawing/2014/main" id="{EFCBE38A-CFE4-A6F2-DA91-7AB9873AACD3}"/>
              </a:ext>
            </a:extLst>
          </p:cNvPr>
          <p:cNvSpPr txBox="1">
            <a:spLocks/>
          </p:cNvSpPr>
          <p:nvPr/>
        </p:nvSpPr>
        <p:spPr>
          <a:xfrm rot="16200000">
            <a:off x="-521487" y="4119594"/>
            <a:ext cx="1560635" cy="51765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Pesquisa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88C74-1775-996D-B110-0A9BA73D38E4}"/>
              </a:ext>
            </a:extLst>
          </p:cNvPr>
          <p:cNvSpPr>
            <a:spLocks noGrp="1"/>
          </p:cNvSpPr>
          <p:nvPr>
            <p:ph type="title"/>
          </p:nvPr>
        </p:nvSpPr>
        <p:spPr>
          <a:xfrm>
            <a:off x="2509362" y="4033838"/>
            <a:ext cx="2519838" cy="514350"/>
          </a:xfrm>
        </p:spPr>
        <p:txBody>
          <a:bodyPr>
            <a:normAutofit fontScale="90000"/>
          </a:bodyPr>
          <a:lstStyle/>
          <a:p>
            <a:pPr algn="r" eaLnBrk="1" hangingPunct="1">
              <a:defRPr/>
            </a:pPr>
            <a:r>
              <a:rPr lang="pt-BR" sz="1800" dirty="0">
                <a:solidFill>
                  <a:schemeClr val="accent1">
                    <a:lumMod val="50000"/>
                  </a:schemeClr>
                </a:solidFill>
                <a:latin typeface="+mn-lt"/>
              </a:rPr>
              <a:t>Entendendo e explicando padrões de voto</a:t>
            </a:r>
          </a:p>
        </p:txBody>
      </p:sp>
      <p:pic>
        <p:nvPicPr>
          <p:cNvPr id="8195" name="Picture 2" descr="C:\Users\edu\AppData\Local\Temp\Resultados Eleitorais SP.jpg">
            <a:extLst>
              <a:ext uri="{FF2B5EF4-FFF2-40B4-BE49-F238E27FC236}">
                <a16:creationId xmlns:a16="http://schemas.microsoft.com/office/drawing/2014/main" id="{D6B3D916-D0F7-46BA-0B65-4B6FEEB85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280" y="0"/>
            <a:ext cx="3855720" cy="46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78;p14">
            <a:extLst>
              <a:ext uri="{FF2B5EF4-FFF2-40B4-BE49-F238E27FC236}">
                <a16:creationId xmlns:a16="http://schemas.microsoft.com/office/drawing/2014/main" id="{E035CB30-36DD-77F8-02F5-ACBD704F61C5}"/>
              </a:ext>
            </a:extLst>
          </p:cNvPr>
          <p:cNvPicPr preferRelativeResize="0"/>
          <p:nvPr/>
        </p:nvPicPr>
        <p:blipFill>
          <a:blip r:embed="rId3">
            <a:alphaModFix/>
          </a:blip>
          <a:stretch>
            <a:fillRect/>
          </a:stretch>
        </p:blipFill>
        <p:spPr>
          <a:xfrm>
            <a:off x="366362" y="284467"/>
            <a:ext cx="1622458" cy="1094753"/>
          </a:xfrm>
          <a:prstGeom prst="rect">
            <a:avLst/>
          </a:prstGeom>
          <a:noFill/>
          <a:ln>
            <a:noFill/>
          </a:ln>
        </p:spPr>
      </p:pic>
      <p:sp>
        <p:nvSpPr>
          <p:cNvPr id="4" name="Título 1">
            <a:extLst>
              <a:ext uri="{FF2B5EF4-FFF2-40B4-BE49-F238E27FC236}">
                <a16:creationId xmlns:a16="http://schemas.microsoft.com/office/drawing/2014/main" id="{D8E42A29-FCCC-24DC-F9CE-65F0B89CA198}"/>
              </a:ext>
            </a:extLst>
          </p:cNvPr>
          <p:cNvSpPr txBox="1">
            <a:spLocks/>
          </p:cNvSpPr>
          <p:nvPr/>
        </p:nvSpPr>
        <p:spPr>
          <a:xfrm rot="16200000">
            <a:off x="-521487" y="4104354"/>
            <a:ext cx="1560635" cy="51765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Pesquisa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du\AppData\Local\Temp\connections 2012 Marques Bichir artigo p 30 figura 4.jpg">
            <a:extLst>
              <a:ext uri="{FF2B5EF4-FFF2-40B4-BE49-F238E27FC236}">
                <a16:creationId xmlns:a16="http://schemas.microsoft.com/office/drawing/2014/main" id="{B38F2BC1-4CA1-BA80-796E-AD744EA8D6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 r="1718" b="2834"/>
          <a:stretch/>
        </p:blipFill>
        <p:spPr bwMode="auto">
          <a:xfrm>
            <a:off x="5093731" y="0"/>
            <a:ext cx="4050269" cy="33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a:extLst>
              <a:ext uri="{FF2B5EF4-FFF2-40B4-BE49-F238E27FC236}">
                <a16:creationId xmlns:a16="http://schemas.microsoft.com/office/drawing/2014/main" id="{E572A655-A8E5-8F8F-E372-2E74D0BC76E5}"/>
              </a:ext>
            </a:extLst>
          </p:cNvPr>
          <p:cNvSpPr txBox="1"/>
          <p:nvPr/>
        </p:nvSpPr>
        <p:spPr>
          <a:xfrm>
            <a:off x="5093731" y="3851764"/>
            <a:ext cx="3594021" cy="923330"/>
          </a:xfrm>
          <a:prstGeom prst="rect">
            <a:avLst/>
          </a:prstGeom>
          <a:noFill/>
        </p:spPr>
        <p:txBody>
          <a:bodyPr wrap="square">
            <a:spAutoFit/>
          </a:bodyPr>
          <a:lstStyle/>
          <a:p>
            <a:pPr algn="r" eaLnBrk="1" hangingPunct="1">
              <a:defRPr/>
            </a:pPr>
            <a:r>
              <a:rPr lang="pt-BR" sz="18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Mapeando a sociabilidade, a sociedade civil e suas consequências</a:t>
            </a:r>
          </a:p>
        </p:txBody>
      </p:sp>
      <p:pic>
        <p:nvPicPr>
          <p:cNvPr id="2" name="Google Shape;78;p14">
            <a:extLst>
              <a:ext uri="{FF2B5EF4-FFF2-40B4-BE49-F238E27FC236}">
                <a16:creationId xmlns:a16="http://schemas.microsoft.com/office/drawing/2014/main" id="{32D75E10-2202-574D-0E20-4F8E408C0BBF}"/>
              </a:ext>
            </a:extLst>
          </p:cNvPr>
          <p:cNvPicPr preferRelativeResize="0"/>
          <p:nvPr/>
        </p:nvPicPr>
        <p:blipFill>
          <a:blip r:embed="rId3">
            <a:alphaModFix/>
          </a:blip>
          <a:stretch>
            <a:fillRect/>
          </a:stretch>
        </p:blipFill>
        <p:spPr>
          <a:xfrm>
            <a:off x="366362" y="284467"/>
            <a:ext cx="1622458" cy="1094753"/>
          </a:xfrm>
          <a:prstGeom prst="rect">
            <a:avLst/>
          </a:prstGeom>
          <a:noFill/>
          <a:ln>
            <a:noFill/>
          </a:ln>
        </p:spPr>
      </p:pic>
      <p:sp>
        <p:nvSpPr>
          <p:cNvPr id="3" name="Título 1">
            <a:extLst>
              <a:ext uri="{FF2B5EF4-FFF2-40B4-BE49-F238E27FC236}">
                <a16:creationId xmlns:a16="http://schemas.microsoft.com/office/drawing/2014/main" id="{1D531082-A1F2-2664-3F99-8CC106CB23EC}"/>
              </a:ext>
            </a:extLst>
          </p:cNvPr>
          <p:cNvSpPr txBox="1">
            <a:spLocks/>
          </p:cNvSpPr>
          <p:nvPr/>
        </p:nvSpPr>
        <p:spPr>
          <a:xfrm rot="16200000">
            <a:off x="-521487" y="4104354"/>
            <a:ext cx="1560635" cy="51765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Pesquisa</a:t>
            </a:r>
          </a:p>
        </p:txBody>
      </p:sp>
      <p:pic>
        <p:nvPicPr>
          <p:cNvPr id="5" name="Picture 2">
            <a:extLst>
              <a:ext uri="{FF2B5EF4-FFF2-40B4-BE49-F238E27FC236}">
                <a16:creationId xmlns:a16="http://schemas.microsoft.com/office/drawing/2014/main" id="{F040965A-7274-3D1A-3DBC-E0D33D8A70FE}"/>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505" t="1468" r="1793" b="1617"/>
          <a:stretch/>
        </p:blipFill>
        <p:spPr>
          <a:xfrm>
            <a:off x="792481" y="1965960"/>
            <a:ext cx="3916680" cy="3017520"/>
          </a:xfrm>
          <a:noFill/>
          <a:extLst>
            <a:ext uri="{909E8E84-426E-40DD-AFC4-6F175D3DCCD1}">
              <a14:hiddenFill xmlns:a14="http://schemas.microsoft.com/office/drawing/2010/main">
                <a:solidFill>
                  <a:srgbClr val="CCFFCC">
                    <a:alpha val="70195"/>
                  </a:srgbClr>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733A6B-99DD-DD43-412B-306961BECABC}"/>
              </a:ext>
            </a:extLst>
          </p:cNvPr>
          <p:cNvSpPr>
            <a:spLocks noGrp="1"/>
          </p:cNvSpPr>
          <p:nvPr>
            <p:ph type="title"/>
          </p:nvPr>
        </p:nvSpPr>
        <p:spPr>
          <a:xfrm>
            <a:off x="790729" y="2092858"/>
            <a:ext cx="7869694" cy="1396460"/>
          </a:xfrm>
        </p:spPr>
        <p:txBody>
          <a:bodyPr>
            <a:noAutofit/>
          </a:bodyPr>
          <a:lstStyle/>
          <a:p>
            <a:pPr algn="l">
              <a:lnSpc>
                <a:spcPct val="106000"/>
              </a:lnSpc>
              <a:spcAft>
                <a:spcPts val="800"/>
              </a:spcAft>
            </a:pPr>
            <a:br>
              <a:rPr lang="pt-BR" sz="2000" kern="100" dirty="0">
                <a:effectLst/>
                <a:latin typeface="Lato" panose="020F0502020204030203" pitchFamily="34" charset="0"/>
                <a:ea typeface="Lato" panose="020F0502020204030203" pitchFamily="34" charset="0"/>
                <a:cs typeface="Lato" panose="020F0502020204030203" pitchFamily="34" charset="0"/>
              </a:rPr>
            </a:br>
            <a:r>
              <a:rPr lang="pt-BR" sz="2000" kern="100" dirty="0">
                <a:effectLst/>
                <a:latin typeface="Lato" panose="020F0502020204030203" pitchFamily="34" charset="0"/>
                <a:ea typeface="Lato" panose="020F0502020204030203" pitchFamily="34" charset="0"/>
                <a:cs typeface="Lato" panose="020F0502020204030203" pitchFamily="34" charset="0"/>
              </a:rPr>
              <a:t>170 teses, dissertações e monografias (45, 61 e 62 respectivamente)</a:t>
            </a:r>
            <a:br>
              <a:rPr lang="pt-BR" sz="2000" kern="100" dirty="0">
                <a:effectLst/>
                <a:latin typeface="Lato" panose="020F0502020204030203" pitchFamily="34" charset="0"/>
                <a:ea typeface="Lato" panose="020F0502020204030203" pitchFamily="34" charset="0"/>
                <a:cs typeface="Lato" panose="020F0502020204030203" pitchFamily="34" charset="0"/>
              </a:rPr>
            </a:br>
            <a:br>
              <a:rPr lang="pt-BR" sz="2000" kern="100" dirty="0">
                <a:effectLst/>
                <a:latin typeface="Lato" panose="020F0502020204030203" pitchFamily="34" charset="0"/>
                <a:ea typeface="Lato" panose="020F0502020204030203" pitchFamily="34" charset="0"/>
                <a:cs typeface="Lato" panose="020F0502020204030203" pitchFamily="34" charset="0"/>
              </a:rPr>
            </a:br>
            <a:r>
              <a:rPr lang="pt-BR" sz="2000" kern="100" dirty="0">
                <a:effectLst/>
                <a:latin typeface="Lato" panose="020F0502020204030203" pitchFamily="34" charset="0"/>
                <a:ea typeface="Lato" panose="020F0502020204030203" pitchFamily="34" charset="0"/>
                <a:cs typeface="Lato" panose="020F0502020204030203" pitchFamily="34" charset="0"/>
              </a:rPr>
              <a:t>47 bolsistas de pós-doutorado, 8 deles estrangeiros</a:t>
            </a:r>
            <a:endParaRPr lang="pt-BR" sz="2000" dirty="0"/>
          </a:p>
        </p:txBody>
      </p:sp>
      <p:pic>
        <p:nvPicPr>
          <p:cNvPr id="3" name="Google Shape;78;p14">
            <a:extLst>
              <a:ext uri="{FF2B5EF4-FFF2-40B4-BE49-F238E27FC236}">
                <a16:creationId xmlns:a16="http://schemas.microsoft.com/office/drawing/2014/main" id="{5B9411BF-5B1B-156B-87D8-3E0612F53516}"/>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
        <p:nvSpPr>
          <p:cNvPr id="4" name="Título 1">
            <a:extLst>
              <a:ext uri="{FF2B5EF4-FFF2-40B4-BE49-F238E27FC236}">
                <a16:creationId xmlns:a16="http://schemas.microsoft.com/office/drawing/2014/main" id="{3A66B13D-D675-E207-3F48-09D137C6BC16}"/>
              </a:ext>
            </a:extLst>
          </p:cNvPr>
          <p:cNvSpPr txBox="1">
            <a:spLocks/>
          </p:cNvSpPr>
          <p:nvPr/>
        </p:nvSpPr>
        <p:spPr>
          <a:xfrm rot="16200000">
            <a:off x="-521487" y="4104354"/>
            <a:ext cx="1560635" cy="51765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Pesquisa</a:t>
            </a:r>
          </a:p>
        </p:txBody>
      </p:sp>
      <p:sp>
        <p:nvSpPr>
          <p:cNvPr id="6" name="CaixaDeTexto 5">
            <a:extLst>
              <a:ext uri="{FF2B5EF4-FFF2-40B4-BE49-F238E27FC236}">
                <a16:creationId xmlns:a16="http://schemas.microsoft.com/office/drawing/2014/main" id="{8313C2EF-35A4-F710-276A-9BC3B982FE6E}"/>
              </a:ext>
            </a:extLst>
          </p:cNvPr>
          <p:cNvSpPr txBox="1"/>
          <p:nvPr/>
        </p:nvSpPr>
        <p:spPr>
          <a:xfrm>
            <a:off x="790729" y="1692748"/>
            <a:ext cx="4572000" cy="400110"/>
          </a:xfrm>
          <a:prstGeom prst="rect">
            <a:avLst/>
          </a:prstGeom>
          <a:noFill/>
        </p:spPr>
        <p:txBody>
          <a:bodyPr wrap="square">
            <a:spAutoFit/>
          </a:bodyPr>
          <a:lstStyle/>
          <a:p>
            <a:r>
              <a:rPr lang="pt-BR" sz="2000" dirty="0">
                <a:solidFill>
                  <a:schemeClr val="tx1"/>
                </a:solidFill>
                <a:effectLst/>
                <a:latin typeface="Lato" panose="020F0502020204030203" pitchFamily="34" charset="0"/>
                <a:ea typeface="Lato" panose="020F0502020204030203" pitchFamily="34" charset="0"/>
                <a:cs typeface="Lato" panose="020F0502020204030203" pitchFamily="34" charset="0"/>
              </a:rPr>
              <a:t>Fo</a:t>
            </a:r>
            <a:r>
              <a:rPr lang="pt-BR"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rmação de pesquisadores:</a:t>
            </a:r>
            <a:endParaRPr lang="pt-BR" sz="2000" dirty="0">
              <a:solidFill>
                <a:schemeClr val="tx1"/>
              </a:solidFill>
            </a:endParaRPr>
          </a:p>
        </p:txBody>
      </p:sp>
    </p:spTree>
    <p:extLst>
      <p:ext uri="{BB962C8B-B14F-4D97-AF65-F5344CB8AC3E}">
        <p14:creationId xmlns:p14="http://schemas.microsoft.com/office/powerpoint/2010/main" val="33945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5F20AE5-F2CC-9510-667C-92BB594F989C}"/>
              </a:ext>
            </a:extLst>
          </p:cNvPr>
          <p:cNvSpPr txBox="1"/>
          <p:nvPr/>
        </p:nvSpPr>
        <p:spPr>
          <a:xfrm>
            <a:off x="694591" y="2020944"/>
            <a:ext cx="7605347" cy="2862322"/>
          </a:xfrm>
          <a:prstGeom prst="rect">
            <a:avLst/>
          </a:prstGeom>
          <a:noFill/>
        </p:spPr>
        <p:txBody>
          <a:bodyPr wrap="square">
            <a:spAutoFit/>
          </a:bodyPr>
          <a:lstStyle/>
          <a:p>
            <a:pPr algn="just"/>
            <a:r>
              <a:rPr lang="pt-BR" sz="2000" kern="100" dirty="0">
                <a:effectLst/>
                <a:latin typeface="Lato" panose="020F0502020204030203" pitchFamily="34" charset="0"/>
                <a:ea typeface="Lato" panose="020F0502020204030203" pitchFamily="34" charset="0"/>
                <a:cs typeface="Lato" panose="020F0502020204030203" pitchFamily="34" charset="0"/>
              </a:rPr>
              <a:t>a. Participação em eventos, publicações e intercambio de pesquisadores e alunos.</a:t>
            </a:r>
          </a:p>
          <a:p>
            <a:pPr algn="just"/>
            <a:endParaRPr lang="pt-BR" sz="2000" kern="100" dirty="0">
              <a:effectLst/>
              <a:latin typeface="Lato" panose="020F0502020204030203" pitchFamily="34" charset="0"/>
              <a:ea typeface="Lato" panose="020F0502020204030203" pitchFamily="34" charset="0"/>
              <a:cs typeface="Lato" panose="020F0502020204030203" pitchFamily="34" charset="0"/>
            </a:endParaRPr>
          </a:p>
          <a:p>
            <a:pPr algn="just"/>
            <a:r>
              <a:rPr lang="pt-BR" sz="2000" kern="100" dirty="0">
                <a:effectLst/>
                <a:latin typeface="Lato" panose="020F0502020204030203" pitchFamily="34" charset="0"/>
                <a:ea typeface="Lato" panose="020F0502020204030203" pitchFamily="34" charset="0"/>
                <a:cs typeface="Lato" panose="020F0502020204030203" pitchFamily="34" charset="0"/>
              </a:rPr>
              <a:t>b. Cooperações com universidades e redes de pesquisa </a:t>
            </a:r>
            <a:r>
              <a:rPr lang="pt-BR" sz="2000" kern="100" dirty="0">
                <a:latin typeface="Lato" panose="020F0502020204030203" pitchFamily="34" charset="0"/>
                <a:ea typeface="Lato" panose="020F0502020204030203" pitchFamily="34" charset="0"/>
                <a:cs typeface="Lato" panose="020F0502020204030203" pitchFamily="34" charset="0"/>
              </a:rPr>
              <a:t>internacionais. No momento, projetos e redes com colegas da Alemanha, Australia, Dinamarca, Estados Unidos, França, Holanda, Inglaterra, Líbano, México e Portugal. </a:t>
            </a:r>
          </a:p>
          <a:p>
            <a:pPr algn="just"/>
            <a:r>
              <a:rPr lang="pt-BR" sz="2000" kern="100" dirty="0">
                <a:effectLst/>
                <a:latin typeface="Lato" panose="020F0502020204030203" pitchFamily="34" charset="0"/>
                <a:ea typeface="Lato" panose="020F0502020204030203" pitchFamily="34" charset="0"/>
                <a:cs typeface="Lato" panose="020F0502020204030203" pitchFamily="34" charset="0"/>
              </a:rPr>
              <a:t> </a:t>
            </a:r>
            <a:br>
              <a:rPr lang="pt-BR" sz="2000" kern="100" dirty="0">
                <a:effectLst/>
                <a:latin typeface="Lato" panose="020F0502020204030203" pitchFamily="34" charset="0"/>
                <a:ea typeface="Lato" panose="020F0502020204030203" pitchFamily="34" charset="0"/>
                <a:cs typeface="Lato" panose="020F0502020204030203" pitchFamily="34" charset="0"/>
              </a:rPr>
            </a:br>
            <a:r>
              <a:rPr lang="pt-BR" sz="2000" kern="100" dirty="0">
                <a:effectLst/>
                <a:latin typeface="Lato" panose="020F0502020204030203" pitchFamily="34" charset="0"/>
                <a:ea typeface="Lato" panose="020F0502020204030203" pitchFamily="34" charset="0"/>
                <a:cs typeface="Lato" panose="020F0502020204030203" pitchFamily="34" charset="0"/>
              </a:rPr>
              <a:t>c. Liderança na comunidade científica (associações, revistas </a:t>
            </a:r>
            <a:r>
              <a:rPr lang="pt-BR" sz="2000" kern="100" dirty="0" err="1">
                <a:effectLst/>
                <a:latin typeface="Lato" panose="020F0502020204030203" pitchFamily="34" charset="0"/>
                <a:ea typeface="Lato" panose="020F0502020204030203" pitchFamily="34" charset="0"/>
                <a:cs typeface="Lato" panose="020F0502020204030203" pitchFamily="34" charset="0"/>
              </a:rPr>
              <a:t>etc</a:t>
            </a:r>
            <a:r>
              <a:rPr lang="pt-BR" sz="2000" kern="100" dirty="0">
                <a:effectLst/>
                <a:latin typeface="Lato" panose="020F0502020204030203" pitchFamily="34" charset="0"/>
                <a:ea typeface="Lato" panose="020F0502020204030203" pitchFamily="34" charset="0"/>
                <a:cs typeface="Lato" panose="020F0502020204030203" pitchFamily="34" charset="0"/>
              </a:rPr>
              <a:t>)</a:t>
            </a:r>
            <a:endParaRPr lang="pt-BR" sz="2000" dirty="0">
              <a:latin typeface="Lato" panose="020F0502020204030203" pitchFamily="34" charset="0"/>
              <a:ea typeface="Lato" panose="020F0502020204030203" pitchFamily="34" charset="0"/>
              <a:cs typeface="Lato" panose="020F0502020204030203" pitchFamily="34" charset="0"/>
            </a:endParaRPr>
          </a:p>
        </p:txBody>
      </p:sp>
      <p:pic>
        <p:nvPicPr>
          <p:cNvPr id="5" name="Google Shape;78;p14">
            <a:extLst>
              <a:ext uri="{FF2B5EF4-FFF2-40B4-BE49-F238E27FC236}">
                <a16:creationId xmlns:a16="http://schemas.microsoft.com/office/drawing/2014/main" id="{7AC1A87B-C470-0514-D425-3DA61F41915E}"/>
              </a:ext>
            </a:extLst>
          </p:cNvPr>
          <p:cNvPicPr preferRelativeResize="0"/>
          <p:nvPr/>
        </p:nvPicPr>
        <p:blipFill>
          <a:blip r:embed="rId2">
            <a:alphaModFix/>
          </a:blip>
          <a:stretch>
            <a:fillRect/>
          </a:stretch>
        </p:blipFill>
        <p:spPr>
          <a:xfrm>
            <a:off x="366362" y="284467"/>
            <a:ext cx="1622458" cy="1094753"/>
          </a:xfrm>
          <a:prstGeom prst="rect">
            <a:avLst/>
          </a:prstGeom>
          <a:noFill/>
          <a:ln>
            <a:noFill/>
          </a:ln>
        </p:spPr>
      </p:pic>
      <p:sp>
        <p:nvSpPr>
          <p:cNvPr id="7" name="CaixaDeTexto 6">
            <a:extLst>
              <a:ext uri="{FF2B5EF4-FFF2-40B4-BE49-F238E27FC236}">
                <a16:creationId xmlns:a16="http://schemas.microsoft.com/office/drawing/2014/main" id="{47FE258A-22F1-46D1-8469-E536AC1723BF}"/>
              </a:ext>
            </a:extLst>
          </p:cNvPr>
          <p:cNvSpPr txBox="1"/>
          <p:nvPr/>
        </p:nvSpPr>
        <p:spPr>
          <a:xfrm>
            <a:off x="694591" y="1500027"/>
            <a:ext cx="3613638" cy="400110"/>
          </a:xfrm>
          <a:prstGeom prst="rect">
            <a:avLst/>
          </a:prstGeom>
          <a:noFill/>
        </p:spPr>
        <p:txBody>
          <a:bodyPr wrap="square">
            <a:spAutoFit/>
          </a:bodyPr>
          <a:lstStyle/>
          <a:p>
            <a:r>
              <a:rPr lang="pt-BR"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Internacionalização:</a:t>
            </a:r>
          </a:p>
        </p:txBody>
      </p:sp>
      <p:sp>
        <p:nvSpPr>
          <p:cNvPr id="9" name="Título 1">
            <a:extLst>
              <a:ext uri="{FF2B5EF4-FFF2-40B4-BE49-F238E27FC236}">
                <a16:creationId xmlns:a16="http://schemas.microsoft.com/office/drawing/2014/main" id="{2C4B2404-80BF-867D-9F28-83FE6C105751}"/>
              </a:ext>
            </a:extLst>
          </p:cNvPr>
          <p:cNvSpPr txBox="1">
            <a:spLocks/>
          </p:cNvSpPr>
          <p:nvPr/>
        </p:nvSpPr>
        <p:spPr>
          <a:xfrm rot="16200000">
            <a:off x="-521487" y="4104354"/>
            <a:ext cx="1560635" cy="51765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pt-BR"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Pesquisa</a:t>
            </a:r>
          </a:p>
        </p:txBody>
      </p:sp>
    </p:spTree>
    <p:extLst>
      <p:ext uri="{BB962C8B-B14F-4D97-AF65-F5344CB8AC3E}">
        <p14:creationId xmlns:p14="http://schemas.microsoft.com/office/powerpoint/2010/main" val="268880796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738</Words>
  <Application>Microsoft Office PowerPoint</Application>
  <PresentationFormat>Apresentação na tela (16:9)</PresentationFormat>
  <Paragraphs>73</Paragraphs>
  <Slides>23</Slides>
  <Notes>5</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23</vt:i4>
      </vt:variant>
    </vt:vector>
  </HeadingPairs>
  <TitlesOfParts>
    <vt:vector size="30" baseType="lpstr">
      <vt:lpstr>Tahoma</vt:lpstr>
      <vt:lpstr>Arial</vt:lpstr>
      <vt:lpstr>Lato</vt:lpstr>
      <vt:lpstr>Courier New</vt:lpstr>
      <vt:lpstr>Lato Black</vt:lpstr>
      <vt:lpstr>Lato Light</vt:lpstr>
      <vt:lpstr>Simple Light</vt:lpstr>
      <vt:lpstr>Apresentação do PowerPoint</vt:lpstr>
      <vt:lpstr>Apresentação do PowerPoint</vt:lpstr>
      <vt:lpstr>Apresentação do PowerPoint</vt:lpstr>
      <vt:lpstr>Atualmente, desenvolvemos quatro linhas de pesquisa:  a. Regimes subnacionais de políticas  b. Comportamento político e desigualdades  c. Governança urbana, entre as instituições formais e informais  d. Mobilidade urbana, segregação e desigualdades</vt:lpstr>
      <vt:lpstr>Visibilizando e analisando desigualdades</vt:lpstr>
      <vt:lpstr>Entendendo e explicando padrões de voto</vt:lpstr>
      <vt:lpstr>Apresentação do PowerPoint</vt:lpstr>
      <vt:lpstr> 170 teses, dissertações e monografias (45, 61 e 62 respectivamente)  47 bolsistas de pós-doutorado, 8 deles estrangeiros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No momento, desdobramos as pesquisas em novos projetos sobre:   a. Os modos de produção de políticas no Brasil, multiníveis e com integração horizontal na governança setorial.  b. Dinâmicas intraurbanas, mobilidade e segregação em grandes metrópoles.  A área de transferência trabalha para integrar o Censo de 2022, ao mesmo tempo que desenvolve novas aplicações e sistemas.</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Edu</dc:creator>
  <cp:lastModifiedBy>eduardo marques</cp:lastModifiedBy>
  <cp:revision>16</cp:revision>
  <dcterms:modified xsi:type="dcterms:W3CDTF">2024-06-26T19:47:00Z</dcterms:modified>
</cp:coreProperties>
</file>